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  <p:sldMasterId id="2147483888" r:id="rId2"/>
    <p:sldMasterId id="2147483924" r:id="rId3"/>
    <p:sldMasterId id="2147483936" r:id="rId4"/>
  </p:sldMasterIdLst>
  <p:notesMasterIdLst>
    <p:notesMasterId r:id="rId164"/>
  </p:notesMasterIdLst>
  <p:sldIdLst>
    <p:sldId id="693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796" r:id="rId16"/>
    <p:sldId id="797" r:id="rId17"/>
    <p:sldId id="785" r:id="rId18"/>
    <p:sldId id="798" r:id="rId19"/>
    <p:sldId id="799" r:id="rId20"/>
    <p:sldId id="800" r:id="rId21"/>
    <p:sldId id="801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11" r:id="rId32"/>
    <p:sldId id="812" r:id="rId33"/>
    <p:sldId id="813" r:id="rId34"/>
    <p:sldId id="814" r:id="rId35"/>
    <p:sldId id="815" r:id="rId36"/>
    <p:sldId id="816" r:id="rId37"/>
    <p:sldId id="817" r:id="rId38"/>
    <p:sldId id="818" r:id="rId39"/>
    <p:sldId id="819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31" r:id="rId51"/>
    <p:sldId id="832" r:id="rId52"/>
    <p:sldId id="833" r:id="rId53"/>
    <p:sldId id="834" r:id="rId54"/>
    <p:sldId id="835" r:id="rId55"/>
    <p:sldId id="836" r:id="rId56"/>
    <p:sldId id="837" r:id="rId57"/>
    <p:sldId id="838" r:id="rId58"/>
    <p:sldId id="839" r:id="rId59"/>
    <p:sldId id="840" r:id="rId60"/>
    <p:sldId id="841" r:id="rId61"/>
    <p:sldId id="842" r:id="rId62"/>
    <p:sldId id="843" r:id="rId63"/>
    <p:sldId id="844" r:id="rId64"/>
    <p:sldId id="845" r:id="rId65"/>
    <p:sldId id="846" r:id="rId66"/>
    <p:sldId id="847" r:id="rId67"/>
    <p:sldId id="848" r:id="rId68"/>
    <p:sldId id="849" r:id="rId69"/>
    <p:sldId id="850" r:id="rId70"/>
    <p:sldId id="851" r:id="rId71"/>
    <p:sldId id="852" r:id="rId72"/>
    <p:sldId id="853" r:id="rId73"/>
    <p:sldId id="854" r:id="rId74"/>
    <p:sldId id="855" r:id="rId75"/>
    <p:sldId id="856" r:id="rId76"/>
    <p:sldId id="857" r:id="rId77"/>
    <p:sldId id="858" r:id="rId78"/>
    <p:sldId id="859" r:id="rId79"/>
    <p:sldId id="860" r:id="rId80"/>
    <p:sldId id="861" r:id="rId81"/>
    <p:sldId id="862" r:id="rId82"/>
    <p:sldId id="863" r:id="rId83"/>
    <p:sldId id="864" r:id="rId84"/>
    <p:sldId id="865" r:id="rId85"/>
    <p:sldId id="866" r:id="rId86"/>
    <p:sldId id="867" r:id="rId87"/>
    <p:sldId id="868" r:id="rId88"/>
    <p:sldId id="869" r:id="rId89"/>
    <p:sldId id="898" r:id="rId90"/>
    <p:sldId id="870" r:id="rId91"/>
    <p:sldId id="871" r:id="rId92"/>
    <p:sldId id="872" r:id="rId93"/>
    <p:sldId id="873" r:id="rId94"/>
    <p:sldId id="874" r:id="rId95"/>
    <p:sldId id="875" r:id="rId96"/>
    <p:sldId id="877" r:id="rId97"/>
    <p:sldId id="878" r:id="rId98"/>
    <p:sldId id="880" r:id="rId99"/>
    <p:sldId id="882" r:id="rId100"/>
    <p:sldId id="883" r:id="rId101"/>
    <p:sldId id="884" r:id="rId102"/>
    <p:sldId id="885" r:id="rId103"/>
    <p:sldId id="886" r:id="rId104"/>
    <p:sldId id="887" r:id="rId105"/>
    <p:sldId id="888" r:id="rId106"/>
    <p:sldId id="889" r:id="rId107"/>
    <p:sldId id="890" r:id="rId108"/>
    <p:sldId id="891" r:id="rId109"/>
    <p:sldId id="892" r:id="rId110"/>
    <p:sldId id="893" r:id="rId111"/>
    <p:sldId id="894" r:id="rId112"/>
    <p:sldId id="895" r:id="rId113"/>
    <p:sldId id="896" r:id="rId114"/>
    <p:sldId id="897" r:id="rId115"/>
    <p:sldId id="899" r:id="rId116"/>
    <p:sldId id="900" r:id="rId117"/>
    <p:sldId id="901" r:id="rId118"/>
    <p:sldId id="902" r:id="rId119"/>
    <p:sldId id="903" r:id="rId120"/>
    <p:sldId id="904" r:id="rId121"/>
    <p:sldId id="905" r:id="rId122"/>
    <p:sldId id="906" r:id="rId123"/>
    <p:sldId id="907" r:id="rId124"/>
    <p:sldId id="908" r:id="rId125"/>
    <p:sldId id="909" r:id="rId126"/>
    <p:sldId id="910" r:id="rId127"/>
    <p:sldId id="911" r:id="rId128"/>
    <p:sldId id="912" r:id="rId129"/>
    <p:sldId id="913" r:id="rId130"/>
    <p:sldId id="914" r:id="rId131"/>
    <p:sldId id="915" r:id="rId132"/>
    <p:sldId id="916" r:id="rId133"/>
    <p:sldId id="917" r:id="rId134"/>
    <p:sldId id="918" r:id="rId135"/>
    <p:sldId id="919" r:id="rId136"/>
    <p:sldId id="920" r:id="rId137"/>
    <p:sldId id="921" r:id="rId138"/>
    <p:sldId id="922" r:id="rId139"/>
    <p:sldId id="923" r:id="rId140"/>
    <p:sldId id="924" r:id="rId141"/>
    <p:sldId id="925" r:id="rId142"/>
    <p:sldId id="926" r:id="rId143"/>
    <p:sldId id="927" r:id="rId144"/>
    <p:sldId id="928" r:id="rId145"/>
    <p:sldId id="929" r:id="rId146"/>
    <p:sldId id="930" r:id="rId147"/>
    <p:sldId id="931" r:id="rId148"/>
    <p:sldId id="932" r:id="rId149"/>
    <p:sldId id="933" r:id="rId150"/>
    <p:sldId id="934" r:id="rId151"/>
    <p:sldId id="935" r:id="rId152"/>
    <p:sldId id="936" r:id="rId153"/>
    <p:sldId id="937" r:id="rId154"/>
    <p:sldId id="938" r:id="rId155"/>
    <p:sldId id="939" r:id="rId156"/>
    <p:sldId id="940" r:id="rId157"/>
    <p:sldId id="941" r:id="rId158"/>
    <p:sldId id="783" r:id="rId159"/>
    <p:sldId id="942" r:id="rId160"/>
    <p:sldId id="776" r:id="rId161"/>
    <p:sldId id="779" r:id="rId162"/>
    <p:sldId id="778" r:id="rId163"/>
  </p:sldIdLst>
  <p:sldSz cx="12192000" cy="6858000"/>
  <p:notesSz cx="6858000" cy="9144000"/>
  <p:custDataLst>
    <p:tags r:id="rId16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er" initials="A" lastIdx="2" clrIdx="0">
    <p:extLst>
      <p:ext uri="{19B8F6BF-5375-455C-9EA6-DF929625EA0E}">
        <p15:presenceInfo xmlns:p15="http://schemas.microsoft.com/office/powerpoint/2012/main" userId="Alexan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4E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9" autoAdjust="0"/>
    <p:restoredTop sz="80372" autoAdjust="0"/>
  </p:normalViewPr>
  <p:slideViewPr>
    <p:cSldViewPr>
      <p:cViewPr>
        <p:scale>
          <a:sx n="75" d="100"/>
          <a:sy n="75" d="100"/>
        </p:scale>
        <p:origin x="1842" y="3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70" Type="http://schemas.openxmlformats.org/officeDocument/2006/relationships/tableStyles" Target="tableStyle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slide" Target="slides/slide157.xml"/><Relationship Id="rId16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16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slide" Target="slides/slide15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notesMaster" Target="notesMasters/notesMaster1.xml"/><Relationship Id="rId16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tags" Target="tags/tag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E29CD-DFFE-4B5B-8905-980ED44A5828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A5B5A-6157-4C6B-81CD-B2369B36DEB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183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144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4127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16812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20942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38623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440233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03965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2490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500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55491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583185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762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515195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62277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94331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478106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59327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718681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88274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52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0148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2745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97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2959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7854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006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10735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065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Основой триангуляции является список ориентированных рёбер. При этом каждое ребро входит в структуру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триангуляцию дважды, но направленными в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противоположные стороны.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592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471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319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«–» – элемент отсутствует</a:t>
            </a:r>
          </a:p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«+» – присутствует</a:t>
            </a:r>
          </a:p>
          <a:p>
            <a:r>
              <a:rPr lang="ru-RU" sz="1200" dirty="0">
                <a:latin typeface="Segoe UI" panose="020B0502040204020203" pitchFamily="34" charset="0"/>
                <a:cs typeface="Segoe UI" panose="020B0502040204020203" pitchFamily="34" charset="0"/>
              </a:rPr>
              <a:t>«±» – присутствует, но нет связей с другими элементами триангуляции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76536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0942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089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565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45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62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957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663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Последний указатель не нужен для построения триангуляции, и поэтому его наличие должно определяться в зависимости от цели дальнейшего применения триангуляции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4073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8865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1811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630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1085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0587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7125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1794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097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6210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91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1450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7083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3870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090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79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8706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46488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796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1488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5757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44145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75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296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0101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89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76749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5408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43281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532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03344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873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8152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61964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20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8707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6547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99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62209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82838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86910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4516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0208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154235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59644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3684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727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4563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48747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109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7365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3256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9945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6290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30591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6023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1676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96276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55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11138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14420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68632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8942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99251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85664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9624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11342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78332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1482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185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91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9757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52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49511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64952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2699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9722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0413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2058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18878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CA5B5A-6157-4C6B-81CD-B2369B36DEB2}" type="slidenum">
              <a:rPr lang="ru-RU" smtClean="0"/>
              <a:pPr/>
              <a:t>140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778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8837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0090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93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865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92052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418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8823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05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46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21591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36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9382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4247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0324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110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83299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091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9839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5415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553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15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34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0239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91979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401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3814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196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7783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10" userDrawn="1">
          <p15:clr>
            <a:srgbClr val="FBAE40"/>
          </p15:clr>
        </p15:guide>
        <p15:guide id="2" pos="6970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709" userDrawn="1">
          <p15:clr>
            <a:srgbClr val="FBAE40"/>
          </p15:clr>
        </p15:guide>
        <p15:guide id="5" orient="horz" pos="3612" userDrawn="1">
          <p15:clr>
            <a:srgbClr val="FBAE40"/>
          </p15:clr>
        </p15:guide>
        <p15:guide id="6" orient="horz" pos="1298" userDrawn="1">
          <p15:clr>
            <a:srgbClr val="FBAE40"/>
          </p15:clr>
        </p15:guide>
        <p15:guide id="7" orient="horz" pos="3022" userDrawn="1">
          <p15:clr>
            <a:srgbClr val="FBAE40"/>
          </p15:clr>
        </p15:guide>
        <p15:guide id="8" orient="horz" pos="216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4435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948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0008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97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37049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92047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60999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1060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616428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654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6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2346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882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8831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485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3688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4510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335DC4E-A1CF-430A-8D57-A008F2673564}" type="datetimeFigureOut">
              <a:rPr lang="ru-RU" smtClean="0"/>
              <a:pPr/>
              <a:t>31.03.2024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7E34-8901-4EA2-AC96-D184688D78D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0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9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4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3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6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6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6.em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4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0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9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6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Collective Intelligence, AI, and Innovation">
            <a:extLst>
              <a:ext uri="{FF2B5EF4-FFF2-40B4-BE49-F238E27FC236}">
                <a16:creationId xmlns:a16="http://schemas.microsoft.com/office/drawing/2014/main" id="{C2C9FAC3-B670-4F52-8E08-249570459F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/>
          <a:stretch/>
        </p:blipFill>
        <p:spPr bwMode="auto">
          <a:xfrm>
            <a:off x="-9713" y="-879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082A3D-1188-4177-B332-EDE3B18673B6}"/>
              </a:ext>
            </a:extLst>
          </p:cNvPr>
          <p:cNvSpPr/>
          <p:nvPr/>
        </p:nvSpPr>
        <p:spPr>
          <a:xfrm>
            <a:off x="-19426" y="-880"/>
            <a:ext cx="12201713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42210" y="2073896"/>
            <a:ext cx="8338166" cy="17871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000" b="1" spc="100" dirty="0">
                <a:solidFill>
                  <a:srgbClr val="3D4ED7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light" panose="020B0402040204020203" pitchFamily="34" charset="0"/>
              </a:rPr>
              <a:t>Триангуляция Делоне и диаграмма Вороного</a:t>
            </a:r>
          </a:p>
        </p:txBody>
      </p:sp>
    </p:spTree>
    <p:extLst>
      <p:ext uri="{BB962C8B-B14F-4D97-AF65-F5344CB8AC3E}">
        <p14:creationId xmlns:p14="http://schemas.microsoft.com/office/powerpoint/2010/main" val="1564278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46564" y="2076288"/>
            <a:ext cx="6114264" cy="201348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Приближенные алгоритмы построения триангуляции</a:t>
            </a:r>
          </a:p>
        </p:txBody>
      </p:sp>
    </p:spTree>
    <p:extLst>
      <p:ext uri="{BB962C8B-B14F-4D97-AF65-F5344CB8AC3E}">
        <p14:creationId xmlns:p14="http://schemas.microsoft.com/office/powerpoint/2010/main" val="358680603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этом показывается, что при использовании суперструктуры на различных распределениях исходных данных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возможно как увеличение скорости работы алгоритмов, так и её снижение, но не более чем на 10%.</a:t>
            </a:r>
          </a:p>
        </p:txBody>
      </p:sp>
    </p:spTree>
    <p:extLst>
      <p:ext uri="{BB962C8B-B14F-4D97-AF65-F5344CB8AC3E}">
        <p14:creationId xmlns:p14="http://schemas.microsoft.com/office/powerpoint/2010/main" val="142083140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Добавление точки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Любое добавление новой точки в триангуляцию теоретически может нарушить условия Делоне, поэтому после добавления точки обычно сразу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же производится локальная проверка триангуляции на условие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должна охватить все вновь построенные треугольники и соседние с ними.</a:t>
            </a:r>
          </a:p>
        </p:txBody>
      </p:sp>
    </p:spTree>
    <p:extLst>
      <p:ext uri="{BB962C8B-B14F-4D97-AF65-F5344CB8AC3E}">
        <p14:creationId xmlns:p14="http://schemas.microsoft.com/office/powerpoint/2010/main" val="42597597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Добавление точки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Количество таких перестроений в худшем случае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может быть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очень велико, что, по сути, может привести к полному перестроению всей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трудоемкость перестроений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Однако среднее число таких перестроений на реальных данных составляет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только около трех.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3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0696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Таким образом, наибольший вклад в трудоёмкость итеративного алгоритма даёт процедура поиска очередного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Поэтому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итеративные алгоритмы построения триангуляции Делоне отличаются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почти только процедурой поиска очередного треугольника.</a:t>
            </a:r>
          </a:p>
        </p:txBody>
      </p:sp>
    </p:spTree>
    <p:extLst>
      <p:ext uri="{BB962C8B-B14F-4D97-AF65-F5344CB8AC3E}">
        <p14:creationId xmlns:p14="http://schemas.microsoft.com/office/powerpoint/2010/main" val="33278479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простом итеративном алгоритме поиск очередного треугольника реализуется следующим образом.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Берётся любой треугольник, уже принадлежащий триангуляции (например, выбирается случайно),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последовательными переходами по связанным треугольникам ищется искомый треугольник.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9838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635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этом в худшем случае приходится пересекать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все треугольники триангуляции, поэтому трудоемкость такого поиска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Однако в среднем для равномерного распределения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квадрате нужно совершить только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операций перехода.  Таким образом, трудоемкость простейшего итеративного алгоритма составляет в худшем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среднем –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3/2</m:t>
                            </m:r>
                          </m:sup>
                        </m:sSup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635419"/>
              </a:xfrm>
              <a:prstGeom prst="rect">
                <a:avLst/>
              </a:prstGeom>
              <a:blipFill>
                <a:blip r:embed="rId3"/>
                <a:stretch>
                  <a:fillRect l="-1290" t="-1675" b="-26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75341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обычно используются следующие способы поиска треугольника по заданной точке внутри него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 некоторому исходному треугольнику.</a:t>
            </a:r>
          </a:p>
        </p:txBody>
      </p:sp>
    </p:spTree>
    <p:extLst>
      <p:ext uri="{BB962C8B-B14F-4D97-AF65-F5344CB8AC3E}">
        <p14:creationId xmlns:p14="http://schemas.microsoft.com/office/powerpoint/2010/main" val="8378100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Проводится прямая через некоторую точку внутри исходного треугольника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целевую точку, а затем нужно идти вдоль этой прямой к цели.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3A41C-FF77-41A6-BBCD-2251E460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73275"/>
            <a:ext cx="3346418" cy="3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612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этом необходимо корректно обрабатывать ситуации, когда на пути могут встретиться узлы и коллинеарные рёбра.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413A41C-FF77-41A6-BBCD-2251E460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104" y="2073275"/>
            <a:ext cx="3346418" cy="34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071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Двигаться пошагово,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проводя прямую через центр текущего треугольника и целевую точку и затем переходя к соседнему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треугольнику, соответствующему стороне, которую пересекает построенная прямая.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Жадный алгоритм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Генерируется список всех возможных отрезков, соединяющих пары исходных точек, и он сортируется по длинам отрезков.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Начиная с самого короткого, последовательно выполняется вставка отрезков в триангуляцию.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отрезок не пересекается с другими ранее вставленными отрезками, то он вставляется,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иначе он отбрасывается.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Конец алгоритма.</a:t>
            </a:r>
          </a:p>
        </p:txBody>
      </p:sp>
    </p:spTree>
    <p:extLst>
      <p:ext uri="{BB962C8B-B14F-4D97-AF65-F5344CB8AC3E}">
        <p14:creationId xmlns:p14="http://schemas.microsoft.com/office/powerpoint/2010/main" val="2957135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461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каждом шаге переходить через ребро текущего треугольника, что целевая точка и вершина текущего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треугольника, противолежащая выбираемому пересекаемому ребру, лежат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разные стороны от прямой, определяемой данным ребром.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995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Поиск треугольника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46159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Этот способ обычно обеспечивает более длинный путь до цели,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Но он алгоритмически проще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поэтому быстрее.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F82BEA-3581-4B6E-9601-365C20CF9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068361"/>
            <a:ext cx="3181322" cy="32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274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построения триангуляции Делоне слиянием</a:t>
            </a:r>
          </a:p>
        </p:txBody>
      </p:sp>
    </p:spTree>
    <p:extLst>
      <p:ext uri="{BB962C8B-B14F-4D97-AF65-F5344CB8AC3E}">
        <p14:creationId xmlns:p14="http://schemas.microsoft.com/office/powerpoint/2010/main" val="21157341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алгоритмы слияния предполагают разбиение исходного множества точек на несколько подмножеств, построение триангуляций на этих подмножествах,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затем объединение (слияние) нескольких триангуляций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одно целое.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3129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построить триангуляцию из 1 треугольника.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=4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построить триангуляцию из 2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или 3 треугольников.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=8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разбить множества точек 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две части по 4 точки, рекурсивно применить алгоритм, а затем склеить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триангуляции.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r="-2150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2599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Иначе, если 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&lt;12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разбить множества точек 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две части по 3 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точки, рекурсивно применить алгоритм, а затем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склеить триангуляции.</a:t>
                </a:r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 (число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≥12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) разбить множества точек на две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части по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точки, рекурсивно применить алгоритм, а затем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склеить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Конец алгоритма.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1468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слияния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Элементарные множества из трех или из четырёх элементов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легко триангулируются (можно даже просто перебрать множество всех возможных вариантов).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A73406E-3CBD-499C-9EC0-9312CA0EE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709" y="3658681"/>
            <a:ext cx="6818854" cy="189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38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Трудоемкость алгоритма «Разделяй и властвуй» составляет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func>
                      <m:func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sz="2800" i="0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func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среднем и худшем случаях.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Основная и самая сложная часть алгоритма «Разделяй и властвуй» заключается в слиянии двух частичных триангуляций.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3"/>
                <a:stretch>
                  <a:fillRect l="-1290" t="-2710" r="-123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66199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Разделяй и властвуй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слияния может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использоваться несколько эквивалентных процедур слияния (все создаваемые частичные триангуляции являются выпуклыми):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1. «Удаляй и строй».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2. «Строй и перестраивай».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3. «Строй, перестраивая».</a:t>
            </a:r>
          </a:p>
        </p:txBody>
      </p:sp>
    </p:spTree>
    <p:extLst>
      <p:ext uri="{BB962C8B-B14F-4D97-AF65-F5344CB8AC3E}">
        <p14:creationId xmlns:p14="http://schemas.microsoft.com/office/powerpoint/2010/main" val="42617071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Вначале для двух триангуляций находятся две общие касательные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первая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которых становится текущей базовой линией.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r="-861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7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Жадный алгоритм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все возможные отрезки имеют разную длину,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то результат работы этого алгоритма однозначен, иначе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он зависит от порядка вставки отрезков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одинаковой длины.</a:t>
            </a:r>
          </a:p>
        </p:txBody>
      </p:sp>
    </p:spTree>
    <p:extLst>
      <p:ext uri="{BB962C8B-B14F-4D97-AF65-F5344CB8AC3E}">
        <p14:creationId xmlns:p14="http://schemas.microsoft.com/office/powerpoint/2010/main" val="386339669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Затем от базовой линии начинается заполнение треугольниками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промежутка между триангуляциями.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3812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этого необходимо найти ближайший к базовой линии узел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любой из двух частичных триангуляций –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 называемого соседа Делоне для базовой линии.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B1B740-189A-4ACF-8EC7-EF52BEFA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564950" cy="31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3023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Поиск этого соседа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можно представить как рост «пузыря» от базовой линии, пока не встретится какой-нибудь узел.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7988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«Пузырь» – это окружность, проходящая через точки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центр которой находится на срединном 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перпендикуляре к базовой линии.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r="-246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952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найденном узле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 базовой линии строится новый треугольник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(в нашем случае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1815882"/>
              </a:xfrm>
              <a:prstGeom prst="rect">
                <a:avLst/>
              </a:prstGeom>
              <a:blipFill>
                <a:blip r:embed="rId3"/>
                <a:stretch>
                  <a:fillRect l="-2583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237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Однако при этом иногда возникает необходимость предварительно удалить некоторые ранее построенные треугольники, которые перекрываются новым треугольником.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1CED8B3-CE5D-46D3-989E-B7A7AC01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96" y="2068361"/>
            <a:ext cx="3417022" cy="2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9555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После этого открытая сторона нового треугольника становится новой базовой линией (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𝐴𝑃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), и цикл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продолжается, пока не будет достигнута вторая касательная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108543"/>
              </a:xfrm>
              <a:prstGeom prst="rect">
                <a:avLst/>
              </a:prstGeom>
              <a:blipFill>
                <a:blip r:embed="rId3"/>
                <a:stretch>
                  <a:fillRect l="-2583" t="-1961" r="-1107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BB5A45-FC12-497F-9DF6-29B2D842A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8" y="2068361"/>
            <a:ext cx="3602611" cy="29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4015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Удаляй и строй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процедура слияния очень похожа на алгоритмы прямого построения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ей свойственны те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же самые недостатки,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а именно относительно большие затраты времени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поиск очередного соседа Делоне.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целом эта процедура имеет трудоемкость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относительно общего количества точек в двух объединяемых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триангуляциях.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3276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прямого построения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4435397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Во всех рассмотренных выше алгоритмах на разных этапах построения триангуляции могут быть получены треугольники, которые в дальнейшем будут перестроены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связи с невыполнением условия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Основная идея алгоритмов прямого построения заключается в том, чтобы строить только такие треугольники, которые удовлетворяют условию Делоне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конечной триангуляции, а поэтому не должны перестраиваться.</a:t>
            </a:r>
          </a:p>
        </p:txBody>
      </p:sp>
    </p:spTree>
    <p:extLst>
      <p:ext uri="{BB962C8B-B14F-4D97-AF65-F5344CB8AC3E}">
        <p14:creationId xmlns:p14="http://schemas.microsoft.com/office/powerpoint/2010/main" val="2462096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Жадный алгоритм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Триангуляция называется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жадной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если она построена жадным алгоритмом.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Трудоемкость работы жадного алгоритма при некоторых его улучшениях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d>
                      <m:dPr>
                        <m:ctrlP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pPr>
                          <m:e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ru-RU" sz="280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e>
                        </m:func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связи со столь большой трудоемкостью на практике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он почти не применяется.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71004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алгоритме вначале выбирается некоторая базовая линия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начиная от которой будут строиться все последующие треугольники. 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424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Базовая линия берется как один из отрезков многоугольника выпуклой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оболочки всех исходных точек триангуляции.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6845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Далее для базовой линии необходимо найти соседа Делоне – узел, который вместе с концами данной базовой линии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триангуляции Делоне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является вершинами одного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635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Процесс поиска можно представить, как рост «пузыря» от базовой линии, пока не встретится какой-нибудь узел.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629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«Пузырь» – это окружность, проходящая через точки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A и B, 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центр которой находится на срединном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перпендикуляре к базовой линии.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4540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пошаговом алгоритме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поиска соседа Делоне нужно выбрать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среди всех точек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 такую, что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будет максимальным.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00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Прямое построение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Трудоемкость пошагового алгоритма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p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  <m:sup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p>
                    </m:sSup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в среднем и в худшем случае.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Из-за столь большой трудоемкости на практике такой алгоритм почти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 применяется.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39430"/>
              </a:xfrm>
              <a:prstGeom prst="rect">
                <a:avLst/>
              </a:prstGeom>
              <a:blipFill>
                <a:blip r:embed="rId3"/>
                <a:stretch>
                  <a:fillRect l="-2583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8D2A0A-B270-4900-82BD-01F410046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068361"/>
            <a:ext cx="4017261" cy="3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718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 построения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349396762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построении триангуляции Делоне итеративными алгоритмами и алгоритмами слияния для каждого нового треугольника должно быть проверено условие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оно не выполняется, то должны последовать перестроения треугольников и новая серия проверок.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довольно большую долю времени отнимают как раз проверки на условие Делоне и перестроения.</a:t>
            </a:r>
          </a:p>
        </p:txBody>
      </p:sp>
    </p:spTree>
    <p:extLst>
      <p:ext uri="{BB962C8B-B14F-4D97-AF65-F5344CB8AC3E}">
        <p14:creationId xmlns:p14="http://schemas.microsoft.com/office/powerpoint/2010/main" val="41255271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уменьшения числа проверок условия Делоне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упрощения логики работы алгоритмов можно использовать следующий подход.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Вначале за первый проход нужно построить некоторую триангуляцию, игнорируя выполнение условия Делоне.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после этого за второй проход проверить то, что получилось, и провести нужные улучшающие перестроения для приведения триангуляции к условию Делоне.</a:t>
            </a:r>
          </a:p>
        </p:txBody>
      </p:sp>
    </p:spTree>
    <p:extLst>
      <p:ext uri="{BB962C8B-B14F-4D97-AF65-F5344CB8AC3E}">
        <p14:creationId xmlns:p14="http://schemas.microsoft.com/office/powerpoint/2010/main" val="371438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8130488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Часть 1. Триангуляция Делоне </a:t>
            </a:r>
          </a:p>
        </p:txBody>
      </p:sp>
    </p:spTree>
    <p:extLst>
      <p:ext uri="{BB962C8B-B14F-4D97-AF65-F5344CB8AC3E}">
        <p14:creationId xmlns:p14="http://schemas.microsoft.com/office/powerpoint/2010/main" val="13197539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Наиболее удачно двухпроходная стратегия применима к алгоритмам слияния.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них приходится прикладывать довольно много алгоритмических усилий для того, чтобы обеспечить работу с «текущим треугольником», и как только такой треугольник построен, он может тут же в результате неудачной проверки на условие Делоне исчезнуть, а на его месте появятся другие треугольники.</a:t>
            </a:r>
          </a:p>
        </p:txBody>
      </p:sp>
    </p:spTree>
    <p:extLst>
      <p:ext uri="{BB962C8B-B14F-4D97-AF65-F5344CB8AC3E}">
        <p14:creationId xmlns:p14="http://schemas.microsoft.com/office/powerpoint/2010/main" val="85417383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алгоритмах слияния сразу строится достаточно много треугольников, которые в дальнейшем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перестраиваются.</a:t>
            </a:r>
          </a:p>
        </p:txBody>
      </p:sp>
    </p:spTree>
    <p:extLst>
      <p:ext uri="{BB962C8B-B14F-4D97-AF65-F5344CB8AC3E}">
        <p14:creationId xmlns:p14="http://schemas.microsoft.com/office/powerpoint/2010/main" val="67378220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Двухпроходные алгоритмы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2036755-2E0E-4E00-B2F4-D9B0AAB0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966" y="2461436"/>
            <a:ext cx="9918909" cy="193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5690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C46E9AA-63FF-49CC-8861-C580FC5D3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695" y="2073275"/>
            <a:ext cx="5919410" cy="369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572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88CF3B1-3D6C-4EE6-B0FF-3B31B48619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02"/>
          <a:stretch/>
        </p:blipFill>
        <p:spPr>
          <a:xfrm>
            <a:off x="3235010" y="2073582"/>
            <a:ext cx="5721980" cy="36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436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Часть 2. Диаграмма Вороного</a:t>
            </a:r>
          </a:p>
        </p:txBody>
      </p:sp>
    </p:spTree>
    <p:extLst>
      <p:ext uri="{BB962C8B-B14F-4D97-AF65-F5344CB8AC3E}">
        <p14:creationId xmlns:p14="http://schemas.microsoft.com/office/powerpoint/2010/main" val="29769592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Делоне впервые появилась в научном мире как граф, двойственный диаграмме Вороного – одной из базовых структур вычислительной геометрии.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08936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14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заданной точки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  <m:r>
                      <a:rPr lang="ru-RU" sz="2800" dirty="0">
                        <a:latin typeface="Segoe UI" panose="020B0502040204020203" pitchFamily="34" charset="0"/>
                        <a:cs typeface="Segoe UI" panose="020B0502040204020203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на плоскости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многоугольником (ячейкой) Вороного называется геометрическое место точек на плоскости, которые находятся 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ближе, чем к любой другой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заданной точке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𝑗</m:t>
                        </m:r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≠</m:t>
                        </m:r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1458"/>
              </a:xfrm>
              <a:prstGeom prst="rect">
                <a:avLst/>
              </a:prstGeom>
              <a:blipFill>
                <a:blip r:embed="rId3"/>
                <a:stretch>
                  <a:fillRect l="-1290" t="-2667" b="-45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619813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Совокупность многоугольников Вороного образует разбиение плоскости, представляющее векторную сеть.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05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Диаграммой Вороного заданного множества точек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800" dirty="0">
                                <a:latin typeface="Segoe UI" panose="020B0502040204020203" pitchFamily="34" charset="0"/>
                                <a:cs typeface="Segoe UI" panose="020B0502040204020203" pitchFamily="34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называется совокупность всех многоугольников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Вороного этих точек.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677656"/>
              </a:xfrm>
              <a:prstGeom prst="rect">
                <a:avLst/>
              </a:prstGeom>
              <a:blipFill>
                <a:blip r:embed="rId3"/>
                <a:stretch>
                  <a:fillRect l="-2583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53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Говорят, что триангуляция удовлетворяет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условию</a:t>
            </a:r>
            <a:r>
              <a:rPr lang="en-US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Делоне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внутрь окружности, описанной вокруг любого построенного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треугольника, не попадает ни одна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из заданных точек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триангуляцией Делоне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она является выпуклой и удовлетворяет условию Делоне.</a:t>
            </a:r>
          </a:p>
        </p:txBody>
      </p:sp>
    </p:spTree>
    <p:extLst>
      <p:ext uri="{BB962C8B-B14F-4D97-AF65-F5344CB8AC3E}">
        <p14:creationId xmlns:p14="http://schemas.microsoft.com/office/powerpoint/2010/main" val="4969029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Диаграммы Вороного также иногда называют разбиением Тиссена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ячейками Дирихле.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3674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Одним из главных свойств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диаграммы Вороного является её двойственность триангуляции Делоне.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2AFE5A-2964-443F-AED5-A5B8189ED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065186"/>
            <a:ext cx="45910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144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Диаграмма Вороного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именно, соединив отрезками те исходные точки, чьи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многоугольники Вороного соприкасаются хотя бы углами, мы получим триангуляцию Делоне.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4F6AE15-FA42-4E34-B2B2-C763E1937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0" r="4208"/>
          <a:stretch/>
        </p:blipFill>
        <p:spPr>
          <a:xfrm>
            <a:off x="6600056" y="2065263"/>
            <a:ext cx="4176464" cy="34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1572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471527-716A-4C41-A206-75CB8A7B6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53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14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AB73F6-B68A-4DA9-8D70-8B13B1A42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0190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habrastorage.org/getpro/habr/post_images/7c3/80f/dbb/7c380fdbb5463b8cd9a1669beef2d518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196752"/>
            <a:ext cx="5223082" cy="41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5071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008ACC-FE4C-49D2-820F-A3C4C07674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" t="1496" r="1544" b="105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581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3.1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Провести триангуляцию Делоне для заданного множества точек на плоскости.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5759803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3.2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 Раскрасить заданный планарный граф, используя алгоритм Ершова. Для раскраски создайте двойственный граф. После раскраски проверьте,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 выполняется или не выполняется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гипотеза четырех красок.</a:t>
            </a:r>
          </a:p>
        </p:txBody>
      </p:sp>
    </p:spTree>
    <p:extLst>
      <p:ext uri="{BB962C8B-B14F-4D97-AF65-F5344CB8AC3E}">
        <p14:creationId xmlns:p14="http://schemas.microsoft.com/office/powerpoint/2010/main" val="169597841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5A4F459-9BC9-4F14-9A03-54B9328D75C6}"/>
              </a:ext>
            </a:extLst>
          </p:cNvPr>
          <p:cNvSpPr txBox="1">
            <a:spLocks/>
          </p:cNvSpPr>
          <p:nvPr/>
        </p:nvSpPr>
        <p:spPr>
          <a:xfrm>
            <a:off x="1145968" y="1142689"/>
            <a:ext cx="9918906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Лабораторная работа</a:t>
            </a:r>
            <a:r>
              <a:rPr lang="en-US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7B418-E4D9-469B-B251-7C8ACA17529D}"/>
              </a:ext>
            </a:extLst>
          </p:cNvPr>
          <p:cNvSpPr txBox="1"/>
          <p:nvPr/>
        </p:nvSpPr>
        <p:spPr>
          <a:xfrm>
            <a:off x="1145968" y="2075362"/>
            <a:ext cx="9918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3.3</a:t>
            </a:r>
            <a:r>
              <a:rPr lang="en-US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 [# 100]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Произвести укладку графа, используя гамма-алгоритм.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068577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21F28B-5584-451F-81C2-E373AD58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28" y="2073275"/>
            <a:ext cx="6696744" cy="366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Пара соседних треугольников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 удовлетворяет условию Делоне, если этому условию удовлетворяет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триангуляция, составленная только из этих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двух треугольников.</a:t>
            </a:r>
          </a:p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триангуляции удовлетворяет условию Делоне, если этому условию удовлетворяет триангуляция, составленная только из этого треугольника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трёх его соседей (если они существуют).</a:t>
            </a:r>
          </a:p>
        </p:txBody>
      </p:sp>
    </p:spTree>
    <p:extLst>
      <p:ext uri="{BB962C8B-B14F-4D97-AF65-F5344CB8AC3E}">
        <p14:creationId xmlns:p14="http://schemas.microsoft.com/office/powerpoint/2010/main" val="46902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b="1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Теорема</a:t>
                </a:r>
                <a:r>
                  <a:rPr lang="ru-RU" sz="28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Триангуляцию Делоне можно получить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любой другой триангуляции по той же системе точек, последовательно перестраивая пары соседних треугольников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𝐴𝐵𝐶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𝐵𝐶𝐷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, не удовлетворяющих условию Делоне, в пары треугольников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𝐴𝐵𝐷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0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𝐴𝐶𝐷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 Такая операция перестроения называется </a:t>
                </a:r>
                <a:r>
                  <a:rPr lang="ru-RU" sz="2800" dirty="0">
                    <a:solidFill>
                      <a:srgbClr val="3D4ED7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флипом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2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487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Флип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06376A-937B-4311-9201-EF79DAA3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96" y="2069083"/>
            <a:ext cx="7390250" cy="241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Триангуляцией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 называется планарный граф,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все внутренние грани которого являются треугольниками.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324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Данная теорема позволяет строить триангуляцию Делоне последовательно, построив вначале некоторую триангуляцию, а потом последовательно улучшая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её до выполнения условия Делоне.</a:t>
            </a:r>
          </a:p>
        </p:txBody>
      </p:sp>
    </p:spTree>
    <p:extLst>
      <p:ext uri="{BB962C8B-B14F-4D97-AF65-F5344CB8AC3E}">
        <p14:creationId xmlns:p14="http://schemas.microsoft.com/office/powerpoint/2010/main" val="2827384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проверке условия Делоне для пар соседних треугольников можно использовать непосредственно определение, но иногда применяют другие способы, основанные на следующих теоремах.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данных теоремах фигурирует некая суммарная характеристика всей триангуляции (сумма минимальных углов или сумма радиусов), оптимизируя которую в парах смежных треугольников, можно получить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триангуляцию Делоне.</a:t>
            </a:r>
          </a:p>
        </p:txBody>
      </p:sp>
    </p:spTree>
    <p:extLst>
      <p:ext uri="{BB962C8B-B14F-4D97-AF65-F5344CB8AC3E}">
        <p14:creationId xmlns:p14="http://schemas.microsoft.com/office/powerpoint/2010/main" val="2673121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Построение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Теорема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Делоне обладает максимальной суммой минимальных углов всех своих треугольников среди всех возможных триангуляций.</a:t>
            </a:r>
          </a:p>
          <a:p>
            <a:r>
              <a:rPr lang="ru-RU" sz="2800" b="1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Теорема</a:t>
            </a:r>
            <a:r>
              <a:rPr lang="ru-RU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Делоне обладает минимальной суммой радиусов окружностей, описанных около треугольников, среди всех возможных триангуляций.</a:t>
            </a:r>
          </a:p>
        </p:txBody>
      </p:sp>
    </p:spTree>
    <p:extLst>
      <p:ext uri="{BB962C8B-B14F-4D97-AF65-F5344CB8AC3E}">
        <p14:creationId xmlns:p14="http://schemas.microsoft.com/office/powerpoint/2010/main" val="1890164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Структуры для представления триангуляции</a:t>
            </a:r>
          </a:p>
        </p:txBody>
      </p:sp>
    </p:spTree>
    <p:extLst>
      <p:ext uri="{BB962C8B-B14F-4D97-AF65-F5344CB8AC3E}">
        <p14:creationId xmlns:p14="http://schemas.microsoft.com/office/powerpoint/2010/main" val="2958723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Выбор структуры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Как показывает практика, выбор структуры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представления триангуляции оказывает существенное влияние на теоретическую трудоёмкость алгоритмов,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также на скорость конкретной реализации.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Кроме того, выбор структуры может зависеть от цели дальнейшего использования триангуляции.</a:t>
            </a:r>
          </a:p>
        </p:txBody>
      </p:sp>
    </p:spTree>
    <p:extLst>
      <p:ext uri="{BB962C8B-B14F-4D97-AF65-F5344CB8AC3E}">
        <p14:creationId xmlns:p14="http://schemas.microsoft.com/office/powerpoint/2010/main" val="3103736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Объекты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триангуляции можно выделить 3 основных вида объектов: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(точки);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рёбра (отрезки);</a:t>
            </a:r>
          </a:p>
          <a:p>
            <a:pPr marL="457200" indent="-457200">
              <a:buClr>
                <a:srgbClr val="3D4ED7"/>
              </a:buClr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грани (треугольники).</a:t>
            </a:r>
          </a:p>
        </p:txBody>
      </p:sp>
    </p:spTree>
    <p:extLst>
      <p:ext uri="{BB962C8B-B14F-4D97-AF65-F5344CB8AC3E}">
        <p14:creationId xmlns:p14="http://schemas.microsoft.com/office/powerpoint/2010/main" val="774740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вершины.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координат образующих его вершин.</a:t>
            </a:r>
          </a:p>
        </p:txBody>
      </p:sp>
    </p:spTree>
    <p:extLst>
      <p:ext uri="{BB962C8B-B14F-4D97-AF65-F5344CB8AC3E}">
        <p14:creationId xmlns:p14="http://schemas.microsoft.com/office/powerpoint/2010/main" val="1847060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рёбра.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списка образующих его рёбер.</a:t>
            </a:r>
          </a:p>
        </p:txBody>
      </p:sp>
    </p:spTree>
    <p:extLst>
      <p:ext uri="{BB962C8B-B14F-4D97-AF65-F5344CB8AC3E}">
        <p14:creationId xmlns:p14="http://schemas.microsoft.com/office/powerpoint/2010/main" val="3880708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 → треугольники.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треугольника списка соседних с ним треугольников.</a:t>
            </a:r>
          </a:p>
        </p:txBody>
      </p:sp>
    </p:spTree>
    <p:extLst>
      <p:ext uri="{BB962C8B-B14F-4D97-AF65-F5344CB8AC3E}">
        <p14:creationId xmlns:p14="http://schemas.microsoft.com/office/powerpoint/2010/main" val="2759187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Ребро → вершины.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 для данного ребра координат образующих его вершин.</a:t>
            </a:r>
          </a:p>
        </p:txBody>
      </p:sp>
    </p:spTree>
    <p:extLst>
      <p:ext uri="{BB962C8B-B14F-4D97-AF65-F5344CB8AC3E}">
        <p14:creationId xmlns:p14="http://schemas.microsoft.com/office/powerpoint/2010/main" val="1114469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Выпуклой триангуляцией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называется такая триангуляция, для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которой минимальный многоугольник, охватывающий все треугольники, будет выпуклым.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4313A517-0487-45C2-A84C-BCA661B4CDDC}"/>
              </a:ext>
            </a:extLst>
          </p:cNvPr>
          <p:cNvCxnSpPr>
            <a:cxnSpLocks/>
            <a:stCxn id="10" idx="4"/>
            <a:endCxn id="8" idx="7"/>
          </p:cNvCxnSpPr>
          <p:nvPr/>
        </p:nvCxnSpPr>
        <p:spPr>
          <a:xfrm flipH="1">
            <a:off x="10140261" y="2243859"/>
            <a:ext cx="823274" cy="333655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98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Ребро → треугольники.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данного ребра списка соседних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ним треугольников.</a:t>
            </a:r>
          </a:p>
        </p:txBody>
      </p:sp>
    </p:spTree>
    <p:extLst>
      <p:ext uri="{BB962C8B-B14F-4D97-AF65-F5344CB8AC3E}">
        <p14:creationId xmlns:p14="http://schemas.microsoft.com/office/powerpoint/2010/main" val="2401039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Вершина → рёбра.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данной вершины списка смежных рёбер.</a:t>
            </a:r>
          </a:p>
        </p:txBody>
      </p:sp>
    </p:spTree>
    <p:extLst>
      <p:ext uri="{BB962C8B-B14F-4D97-AF65-F5344CB8AC3E}">
        <p14:creationId xmlns:p14="http://schemas.microsoft.com/office/powerpoint/2010/main" val="3316951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Операции с объектами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Вершина → треугольники.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D6712-2125-4782-A2BC-609D5ACE6CFE}"/>
              </a:ext>
            </a:extLst>
          </p:cNvPr>
          <p:cNvSpPr txBox="1"/>
          <p:nvPr/>
        </p:nvSpPr>
        <p:spPr>
          <a:xfrm>
            <a:off x="6108700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Получение для данной вершины списка смежных треугольников.</a:t>
            </a:r>
            <a:endParaRPr lang="en-US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005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«Вершина с соседями»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каждой вершины триангуляции хранятся его координаты на плоскости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список указателей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соседние вершины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(список номеров вершин),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которыми есть общие рёбра.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B53AD2-DF2B-460C-AA72-0BDFBCC6F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381795"/>
            <a:ext cx="3793388" cy="29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61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B8B7296-444E-4384-BEDE-1D11EF113A3A}"/>
              </a:ext>
            </a:extLst>
          </p:cNvPr>
          <p:cNvSpPr/>
          <p:nvPr/>
        </p:nvSpPr>
        <p:spPr>
          <a:xfrm>
            <a:off x="1139915" y="2073275"/>
            <a:ext cx="56761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узел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 число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 целое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ount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; ← количество смежных узлов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			Делоне</a:t>
            </a:r>
          </a:p>
          <a:p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 на вершину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ru-RU" sz="2000" dirty="0" err="1">
                <a:latin typeface="Segoe UI" panose="020B0502040204020203" pitchFamily="34" charset="0"/>
                <a:cs typeface="Segoe UI" panose="020B0502040204020203" pitchFamily="34" charset="0"/>
              </a:rPr>
              <a:t>ount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); 		← 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000" dirty="0">
                <a:latin typeface="Segoe UI" panose="020B0502040204020203" pitchFamily="34" charset="0"/>
                <a:cs typeface="Segoe UI" panose="020B0502040204020203" pitchFamily="34" charset="0"/>
              </a:rPr>
              <a:t>список смежных вершин</a:t>
            </a:r>
          </a:p>
          <a:p>
            <a:r>
              <a:rPr lang="en-U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sz="2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B6F6E28-91C0-4B53-ACC3-74D37435B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2381795"/>
            <a:ext cx="3793388" cy="291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7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189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Список соседей определяет в неявном виде рёбра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Треугольники при этом не представляются вообще,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 является обычно существенным препятствием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дальнейшего применения триангуляции.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2981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Вершина с соседями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18908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Среднее число смежных вершин в триангуляции Делоне равно 6, поэтому при 8-байтовом представлении координат, 4-байтовых целых и 4-байтовых указателях суммарный объем памяти, занимаемый данной структурой триангуляцией,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44⋅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18908" cy="2246769"/>
              </a:xfrm>
              <a:prstGeom prst="rect">
                <a:avLst/>
              </a:prstGeom>
              <a:blipFill>
                <a:blip r:embed="rId2"/>
                <a:stretch>
                  <a:fillRect l="-1291" t="-2710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0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«Двойные рёбра»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следующие указатели: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1) на концевую вершину ребра;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2) на следующее по часовой стрелке ребро в треугольнике, находящемся справа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от данного ребра;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251208-1BF9-42B9-BC77-F4F2C5F3A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78"/>
          <a:stretch/>
        </p:blipFill>
        <p:spPr>
          <a:xfrm>
            <a:off x="7320136" y="2586760"/>
            <a:ext cx="3168351" cy="312855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D9C946-A9AA-4EE4-85BE-12549BDA8468}"/>
              </a:ext>
            </a:extLst>
          </p:cNvPr>
          <p:cNvSpPr/>
          <p:nvPr/>
        </p:nvSpPr>
        <p:spPr>
          <a:xfrm>
            <a:off x="9912424" y="386104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A3F38-EF83-4D33-9A5B-516B345C9036}"/>
              </a:ext>
            </a:extLst>
          </p:cNvPr>
          <p:cNvSpPr/>
          <p:nvPr/>
        </p:nvSpPr>
        <p:spPr>
          <a:xfrm>
            <a:off x="10228211" y="296992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4828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Структура данных «Двойные рёбра»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53895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3) на «ребро-близнец», соединяющее те же самые узлы триангуляции, что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данное, но направленное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противоположную сторону;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4) на треугольник, находящийся справа от ребра.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251208-1BF9-42B9-BC77-F4F2C5F3A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78"/>
          <a:stretch/>
        </p:blipFill>
        <p:spPr>
          <a:xfrm>
            <a:off x="7320136" y="2586760"/>
            <a:ext cx="3168351" cy="312855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D9C946-A9AA-4EE4-85BE-12549BDA8468}"/>
              </a:ext>
            </a:extLst>
          </p:cNvPr>
          <p:cNvSpPr/>
          <p:nvPr/>
        </p:nvSpPr>
        <p:spPr>
          <a:xfrm>
            <a:off x="9912424" y="386104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A3F38-EF83-4D33-9A5B-516B345C9036}"/>
              </a:ext>
            </a:extLst>
          </p:cNvPr>
          <p:cNvSpPr/>
          <p:nvPr/>
        </p:nvSpPr>
        <p:spPr>
          <a:xfrm>
            <a:off x="10228211" y="296992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975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251208-1BF9-42B9-BC77-F4F2C5F3A1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478"/>
          <a:stretch/>
        </p:blipFill>
        <p:spPr>
          <a:xfrm>
            <a:off x="8256240" y="1940433"/>
            <a:ext cx="3168351" cy="312855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CD9C946-A9AA-4EE4-85BE-12549BDA8468}"/>
              </a:ext>
            </a:extLst>
          </p:cNvPr>
          <p:cNvSpPr/>
          <p:nvPr/>
        </p:nvSpPr>
        <p:spPr>
          <a:xfrm>
            <a:off x="10809832" y="3062868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C0A3F38-EF83-4D33-9A5B-516B345C9036}"/>
              </a:ext>
            </a:extLst>
          </p:cNvPr>
          <p:cNvSpPr/>
          <p:nvPr/>
        </p:nvSpPr>
        <p:spPr>
          <a:xfrm>
            <a:off x="11208568" y="2348880"/>
            <a:ext cx="864096" cy="18730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2530E-5BBE-4C9D-8A30-250D3BC0D48D}"/>
              </a:ext>
            </a:extLst>
          </p:cNvPr>
          <p:cNvSpPr txBox="1"/>
          <p:nvPr/>
        </p:nvSpPr>
        <p:spPr>
          <a:xfrm>
            <a:off x="1140148" y="2073548"/>
            <a:ext cx="70444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вершину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концевую вершину ребра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ребро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ext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следующее по часовой стрелке</a:t>
            </a:r>
            <a:b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			      в треугольнике справа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ребро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win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ребро-близнец, направленное</a:t>
            </a:r>
            <a:b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			     в другую сторону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указатель на треугольник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указатель на треугольник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				      справа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0751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Триангуляция,</a:t>
            </a:r>
            <a:b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 являющаяся выпуклой,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невыпуклой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DBA4D5F9-EF17-4A63-98E9-D70672003C37}"/>
              </a:ext>
            </a:extLst>
          </p:cNvPr>
          <p:cNvSpPr/>
          <p:nvPr/>
        </p:nvSpPr>
        <p:spPr>
          <a:xfrm>
            <a:off x="6722284" y="250495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E4BD238D-9B94-4974-942E-36C6C20497B8}"/>
              </a:ext>
            </a:extLst>
          </p:cNvPr>
          <p:cNvSpPr/>
          <p:nvPr/>
        </p:nvSpPr>
        <p:spPr>
          <a:xfrm>
            <a:off x="8851709" y="3758127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F4DB8A05-C3EB-4E9B-B4E1-77DDFA04EDFC}"/>
              </a:ext>
            </a:extLst>
          </p:cNvPr>
          <p:cNvSpPr/>
          <p:nvPr/>
        </p:nvSpPr>
        <p:spPr>
          <a:xfrm>
            <a:off x="7968208" y="4870686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F376EB1-D7A3-49BA-B690-E489A561DE0E}"/>
              </a:ext>
            </a:extLst>
          </p:cNvPr>
          <p:cNvSpPr/>
          <p:nvPr/>
        </p:nvSpPr>
        <p:spPr>
          <a:xfrm>
            <a:off x="9986621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944E359E-8324-4166-89A0-865339A489DA}"/>
              </a:ext>
            </a:extLst>
          </p:cNvPr>
          <p:cNvSpPr/>
          <p:nvPr/>
        </p:nvSpPr>
        <p:spPr>
          <a:xfrm>
            <a:off x="10012981" y="3098321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3129F605-033C-4FDD-AD42-97083CA2BAE6}"/>
              </a:ext>
            </a:extLst>
          </p:cNvPr>
          <p:cNvSpPr/>
          <p:nvPr/>
        </p:nvSpPr>
        <p:spPr>
          <a:xfrm>
            <a:off x="10873535" y="2063859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A5459B3F-7F81-46EF-9596-32A811EFA2F7}"/>
              </a:ext>
            </a:extLst>
          </p:cNvPr>
          <p:cNvSpPr/>
          <p:nvPr/>
        </p:nvSpPr>
        <p:spPr>
          <a:xfrm>
            <a:off x="7104112" y="5554050"/>
            <a:ext cx="180000" cy="180000"/>
          </a:xfrm>
          <a:prstGeom prst="ellips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1E8AA3F1-710D-41EA-99FC-5F92065E8B12}"/>
              </a:ext>
            </a:extLst>
          </p:cNvPr>
          <p:cNvCxnSpPr>
            <a:cxnSpLocks/>
            <a:stCxn id="6" idx="1"/>
            <a:endCxn id="4" idx="5"/>
          </p:cNvCxnSpPr>
          <p:nvPr/>
        </p:nvCxnSpPr>
        <p:spPr>
          <a:xfrm flipH="1" flipV="1">
            <a:off x="6875924" y="2658597"/>
            <a:ext cx="2002145" cy="112589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5580901B-5641-47F1-B7AF-B3E2078B5C70}"/>
              </a:ext>
            </a:extLst>
          </p:cNvPr>
          <p:cNvCxnSpPr>
            <a:stCxn id="4" idx="4"/>
            <a:endCxn id="7" idx="1"/>
          </p:cNvCxnSpPr>
          <p:nvPr/>
        </p:nvCxnSpPr>
        <p:spPr>
          <a:xfrm>
            <a:off x="6812284" y="2684957"/>
            <a:ext cx="1182284" cy="221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DF5C8FE-B99E-4700-8CDE-9BA583662BFB}"/>
              </a:ext>
            </a:extLst>
          </p:cNvPr>
          <p:cNvCxnSpPr>
            <a:stCxn id="9" idx="5"/>
            <a:endCxn id="8" idx="0"/>
          </p:cNvCxnSpPr>
          <p:nvPr/>
        </p:nvCxnSpPr>
        <p:spPr>
          <a:xfrm flipH="1">
            <a:off x="10076621" y="3251961"/>
            <a:ext cx="90000" cy="230208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FAE8734-C728-4E81-A63B-6D3665E184D9}"/>
              </a:ext>
            </a:extLst>
          </p:cNvPr>
          <p:cNvCxnSpPr>
            <a:stCxn id="8" idx="2"/>
            <a:endCxn id="11" idx="6"/>
          </p:cNvCxnSpPr>
          <p:nvPr/>
        </p:nvCxnSpPr>
        <p:spPr>
          <a:xfrm flipH="1">
            <a:off x="7284112" y="5644050"/>
            <a:ext cx="2702509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BC51DFB7-EFD0-4D83-B7D4-FFE2B5D87821}"/>
              </a:ext>
            </a:extLst>
          </p:cNvPr>
          <p:cNvCxnSpPr>
            <a:cxnSpLocks/>
            <a:stCxn id="9" idx="2"/>
            <a:endCxn id="4" idx="6"/>
          </p:cNvCxnSpPr>
          <p:nvPr/>
        </p:nvCxnSpPr>
        <p:spPr>
          <a:xfrm flipH="1" flipV="1">
            <a:off x="6902284" y="2594957"/>
            <a:ext cx="3110697" cy="59336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2721A27D-3AC2-4E8A-BA4D-A5DC400283D4}"/>
              </a:ext>
            </a:extLst>
          </p:cNvPr>
          <p:cNvCxnSpPr>
            <a:stCxn id="6" idx="5"/>
            <a:endCxn id="8" idx="1"/>
          </p:cNvCxnSpPr>
          <p:nvPr/>
        </p:nvCxnSpPr>
        <p:spPr>
          <a:xfrm>
            <a:off x="9005349" y="3911767"/>
            <a:ext cx="1007632" cy="166864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9B10AAF1-4182-4E70-B3BB-7AC111198F6F}"/>
              </a:ext>
            </a:extLst>
          </p:cNvPr>
          <p:cNvCxnSpPr>
            <a:cxnSpLocks/>
            <a:stCxn id="9" idx="7"/>
            <a:endCxn id="10" idx="3"/>
          </p:cNvCxnSpPr>
          <p:nvPr/>
        </p:nvCxnSpPr>
        <p:spPr>
          <a:xfrm flipV="1">
            <a:off x="10166621" y="2217499"/>
            <a:ext cx="733274" cy="90718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4036A3E7-9CD3-45CB-BBFF-A1EDE2994C9B}"/>
              </a:ext>
            </a:extLst>
          </p:cNvPr>
          <p:cNvCxnSpPr>
            <a:stCxn id="4" idx="3"/>
            <a:endCxn id="11" idx="0"/>
          </p:cNvCxnSpPr>
          <p:nvPr/>
        </p:nvCxnSpPr>
        <p:spPr>
          <a:xfrm>
            <a:off x="6748644" y="2658597"/>
            <a:ext cx="445468" cy="2895453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70C7519-7468-462E-BD29-9ECFC067C26A}"/>
              </a:ext>
            </a:extLst>
          </p:cNvPr>
          <p:cNvCxnSpPr>
            <a:cxnSpLocks/>
            <a:stCxn id="8" idx="2"/>
            <a:endCxn id="7" idx="5"/>
          </p:cNvCxnSpPr>
          <p:nvPr/>
        </p:nvCxnSpPr>
        <p:spPr>
          <a:xfrm flipH="1" flipV="1">
            <a:off x="8121848" y="5024326"/>
            <a:ext cx="1864773" cy="61972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AECB9D18-3C0E-44A5-B22B-4A37EA8843D0}"/>
              </a:ext>
            </a:extLst>
          </p:cNvPr>
          <p:cNvCxnSpPr>
            <a:cxnSpLocks/>
            <a:stCxn id="10" idx="2"/>
            <a:endCxn id="4" idx="7"/>
          </p:cNvCxnSpPr>
          <p:nvPr/>
        </p:nvCxnSpPr>
        <p:spPr>
          <a:xfrm flipH="1">
            <a:off x="6875924" y="2153859"/>
            <a:ext cx="3997611" cy="377458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83B0C462-912A-490D-B37A-CB8A2CC3B58F}"/>
              </a:ext>
            </a:extLst>
          </p:cNvPr>
          <p:cNvCxnSpPr>
            <a:stCxn id="7" idx="3"/>
            <a:endCxn id="11" idx="7"/>
          </p:cNvCxnSpPr>
          <p:nvPr/>
        </p:nvCxnSpPr>
        <p:spPr>
          <a:xfrm flipH="1">
            <a:off x="7257752" y="5024326"/>
            <a:ext cx="736816" cy="556084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37A9901C-C3A9-49D3-949B-EC2B89959231}"/>
              </a:ext>
            </a:extLst>
          </p:cNvPr>
          <p:cNvCxnSpPr>
            <a:cxnSpLocks/>
            <a:stCxn id="9" idx="3"/>
            <a:endCxn id="6" idx="7"/>
          </p:cNvCxnSpPr>
          <p:nvPr/>
        </p:nvCxnSpPr>
        <p:spPr>
          <a:xfrm flipH="1">
            <a:off x="9005349" y="3251961"/>
            <a:ext cx="1033992" cy="53252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FC54CC23-0F32-4320-BE35-C597E899DE59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8121848" y="3911767"/>
            <a:ext cx="756221" cy="9852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63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FA5F0-5C02-4E48-BA7A-82AF8A680C83}"/>
              </a:ext>
            </a:extLst>
          </p:cNvPr>
          <p:cNvSpPr txBox="1"/>
          <p:nvPr/>
        </p:nvSpPr>
        <p:spPr>
          <a:xfrm>
            <a:off x="1145967" y="2060575"/>
            <a:ext cx="4950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  …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BB3735A-22D1-4904-8352-01AB3460D833}"/>
              </a:ext>
            </a:extLst>
          </p:cNvPr>
          <p:cNvSpPr/>
          <p:nvPr/>
        </p:nvSpPr>
        <p:spPr>
          <a:xfrm>
            <a:off x="1145967" y="3597097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E221894-FCC0-4372-92F8-53EF87DBF48D}"/>
              </a:ext>
            </a:extLst>
          </p:cNvPr>
          <p:cNvSpPr/>
          <p:nvPr/>
        </p:nvSpPr>
        <p:spPr>
          <a:xfrm>
            <a:off x="6105421" y="2073275"/>
            <a:ext cx="43801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← в записи нет обязательных полей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6103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1F4E03-4F5D-484E-B000-1F219D22F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2204864"/>
            <a:ext cx="6960096" cy="312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6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9918908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Двойные рёбра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8C109-8589-446C-8310-F622F2BDB6FC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18908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Недостатками данной структуры является представление треугольников в неявном виде, а также большой расход памяти, составляющий при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8-байтовом представлении координат и 4-байтовых указателях не менее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64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⋅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 (не учитывая расход памяти на представление дополнительных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данных в треугольниках.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E8C109-8589-446C-8310-F622F2BDB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18908" cy="2677656"/>
              </a:xfrm>
              <a:prstGeom prst="rect">
                <a:avLst/>
              </a:prstGeom>
              <a:blipFill>
                <a:blip r:embed="rId3"/>
                <a:stretch>
                  <a:fillRect l="-1291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0622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хранятся три указателя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образующие его вершины и три указателя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смежные треугольники.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39894E-2FCE-4C84-A4AC-0D2035A7F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r="3085"/>
          <a:stretch/>
        </p:blipFill>
        <p:spPr>
          <a:xfrm>
            <a:off x="6744072" y="2060575"/>
            <a:ext cx="3931390" cy="27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38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39894E-2FCE-4C84-A4AC-0D2035A7F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r="3085"/>
          <a:stretch/>
        </p:blipFill>
        <p:spPr>
          <a:xfrm>
            <a:off x="7095172" y="2060575"/>
            <a:ext cx="3931390" cy="2775672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6AE240E-62E2-47E4-9215-0C59CFB6D5E4}"/>
              </a:ext>
            </a:extLst>
          </p:cNvPr>
          <p:cNvSpPr/>
          <p:nvPr/>
        </p:nvSpPr>
        <p:spPr>
          <a:xfrm>
            <a:off x="1138011" y="2065578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1EB4A83-902D-4610-9208-5E9959C3145C}"/>
              </a:ext>
            </a:extLst>
          </p:cNvPr>
          <p:cNvSpPr/>
          <p:nvPr/>
        </p:nvSpPr>
        <p:spPr>
          <a:xfrm>
            <a:off x="1147595" y="3542906"/>
            <a:ext cx="54198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(указатель на вершину)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   образующие узлы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(указатель на треугольник)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соседние треугольники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26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Нумерация точек и соседних треугольников производится в порядке обхода по часовой стрелке, при этом напротив точки с номером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𝑖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∈{1, 2, 3}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располагается ребро, соответствующее соседнему треугольнику с таким же номером.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970318"/>
              </a:xfrm>
              <a:prstGeom prst="rect">
                <a:avLst/>
              </a:prstGeom>
              <a:blipFill>
                <a:blip r:embed="rId3"/>
                <a:stretch>
                  <a:fillRect l="-2583" t="-1534" r="-4059" b="-32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39894E-2FCE-4C84-A4AC-0D2035A7FD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7" r="3085"/>
          <a:stretch/>
        </p:blipFill>
        <p:spPr>
          <a:xfrm>
            <a:off x="6744072" y="2060575"/>
            <a:ext cx="3931390" cy="27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00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Рёбра в данной триангуляции в явном виде не хранятся.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необходимости они обычно представляются, как указатель на треугольник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 номер ребра внутри него.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839894E-2FCE-4C84-A4AC-0D2035A7FD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r="3085"/>
          <a:stretch/>
        </p:blipFill>
        <p:spPr>
          <a:xfrm>
            <a:off x="6744072" y="2060575"/>
            <a:ext cx="3931390" cy="27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22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8-байтовом представлении координат и 4-байтовых указателях данная структура триангуляции требует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64⋅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384995"/>
              </a:xfrm>
              <a:prstGeom prst="rect">
                <a:avLst/>
              </a:prstGeom>
              <a:blipFill>
                <a:blip r:embed="rId3"/>
                <a:stretch>
                  <a:fillRect l="-1290" t="-4405" b="-1145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40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Несмотря на то, что данная структура уступает «Узлам с соседями», она наиболее часто применяется на практике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силу своей относительной простоты и удобства программирования алгоритмов на её основе.</a:t>
            </a:r>
          </a:p>
        </p:txBody>
      </p:sp>
    </p:spTree>
    <p:extLst>
      <p:ext uri="{BB962C8B-B14F-4D97-AF65-F5344CB8AC3E}">
        <p14:creationId xmlns:p14="http://schemas.microsoft.com/office/powerpoint/2010/main" val="4292294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структуре «Вершины, рёбра и треугольники» в явном виде задаются все объекты триангуляции: узлы, рёбра и треугольники. 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указатели на две концевые вершины и два соседних треугольника.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треугольников хранятся указатели на три образующих треугольник ребра. </a:t>
            </a:r>
          </a:p>
        </p:txBody>
      </p:sp>
    </p:spTree>
    <p:extLst>
      <p:ext uri="{BB962C8B-B14F-4D97-AF65-F5344CB8AC3E}">
        <p14:creationId xmlns:p14="http://schemas.microsoft.com/office/powerpoint/2010/main" val="3685746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4F0BBA66-63F3-44E9-B9AE-BDAED95DB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443" y="2037098"/>
            <a:ext cx="5273080" cy="36782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1A4348-9161-4DA3-A9EB-E87F744A9F21}"/>
              </a:ext>
            </a:extLst>
          </p:cNvPr>
          <p:cNvSpPr txBox="1"/>
          <p:nvPr/>
        </p:nvSpPr>
        <p:spPr>
          <a:xfrm>
            <a:off x="1138465" y="2068361"/>
            <a:ext cx="43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Выпуклая триангуляция.</a:t>
            </a:r>
          </a:p>
        </p:txBody>
      </p:sp>
    </p:spTree>
    <p:extLst>
      <p:ext uri="{BB962C8B-B14F-4D97-AF65-F5344CB8AC3E}">
        <p14:creationId xmlns:p14="http://schemas.microsoft.com/office/powerpoint/2010/main" val="3702835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структура часто применяется на практике, особенно в задачах, где требуется в явном виде представлять рёбра триангуляции.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Недостатком данной структуры является большой расход памяти, составляющий при 8-байтовом представлении координат и 4-байтовых указателях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88⋅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677656"/>
              </a:xfrm>
              <a:prstGeom prst="rect">
                <a:avLst/>
              </a:prstGeom>
              <a:blipFill>
                <a:blip r:embed="rId3"/>
                <a:stretch>
                  <a:fillRect l="-1290" t="-2273" b="-5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5900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9FE30-9E2F-4D9C-9705-770D14BE9360}"/>
              </a:ext>
            </a:extLst>
          </p:cNvPr>
          <p:cNvSpPr txBox="1"/>
          <p:nvPr/>
        </p:nvSpPr>
        <p:spPr>
          <a:xfrm>
            <a:off x="1139787" y="2063325"/>
            <a:ext cx="70444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 на вершину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ode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s(2)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 список концевых вершин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 на треугольник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ru-RU" dirty="0" err="1">
                <a:latin typeface="Segoe UI" panose="020B0502040204020203" pitchFamily="34" charset="0"/>
                <a:cs typeface="Segoe UI" panose="020B0502040204020203" pitchFamily="34" charset="0"/>
              </a:rPr>
              <a:t>riangle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s(2)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соседние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треугольники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30E44F-6F5D-439D-BF2B-737C84934616}"/>
              </a:ext>
            </a:extLst>
          </p:cNvPr>
          <p:cNvSpPr/>
          <p:nvPr/>
        </p:nvSpPr>
        <p:spPr>
          <a:xfrm>
            <a:off x="1138334" y="426403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треугольник</a:t>
            </a:r>
          </a:p>
          <a:p>
            <a:r>
              <a:rPr lang="en-US" b="1" dirty="0">
                <a:latin typeface="CourierNew,Bold"/>
              </a:rPr>
              <a:t>{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</a:t>
            </a:r>
            <a:r>
              <a:rPr lang="ru-RU" dirty="0">
                <a:latin typeface="CourierNew"/>
              </a:rPr>
              <a:t>казатель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на</a:t>
            </a:r>
            <a:r>
              <a:rPr lang="en-US" dirty="0">
                <a:latin typeface="CourierNew"/>
              </a:rPr>
              <a:t> </a:t>
            </a:r>
            <a:r>
              <a:rPr lang="ru-RU" dirty="0">
                <a:latin typeface="CourierNew"/>
              </a:rPr>
              <a:t>ребро</a:t>
            </a:r>
            <a:r>
              <a:rPr lang="en-US" dirty="0">
                <a:latin typeface="CourierNew"/>
              </a:rPr>
              <a:t>&gt;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r</a:t>
            </a:r>
            <a:r>
              <a:rPr lang="ru-RU" dirty="0" err="1">
                <a:latin typeface="CourierNew"/>
              </a:rPr>
              <a:t>ibs</a:t>
            </a:r>
            <a:r>
              <a:rPr lang="en-US" dirty="0">
                <a:latin typeface="CourierNew"/>
              </a:rPr>
              <a:t>(3)</a:t>
            </a:r>
            <a:r>
              <a:rPr lang="ru-RU" dirty="0">
                <a:latin typeface="CourierNew"/>
              </a:rPr>
              <a:t>; </a:t>
            </a:r>
            <a:r>
              <a:rPr lang="ru-RU" dirty="0">
                <a:latin typeface="TimesNewRoman"/>
              </a:rPr>
              <a:t>← образующие рёбра</a:t>
            </a:r>
          </a:p>
          <a:p>
            <a:r>
              <a:rPr lang="en-US" b="1" dirty="0">
                <a:latin typeface="CourierNew,Bold"/>
              </a:rPr>
              <a:t>}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564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рёбра и треугольники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2D316D6-5497-48F2-B34C-60CE809E0E71}"/>
              </a:ext>
            </a:extLst>
          </p:cNvPr>
          <p:cNvSpPr/>
          <p:nvPr/>
        </p:nvSpPr>
        <p:spPr>
          <a:xfrm>
            <a:off x="1138334" y="2067540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B31FA4-3595-4547-8BAF-5AB05D0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467" y="3378764"/>
            <a:ext cx="7268408" cy="23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298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структуре «Вершины, простые рёбра и треугольники»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явном виде задаются все объекты триангуляции: вершины, рёбра и треугольники.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ребра хранятся указатели на концевые вершины и два соседних треугольника.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рёбер никакой специальной информации нет.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треугольников хранятся указатели на образующих треугольник три вершины и три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ребра, а также указатели на три смежных треугольника.</a:t>
            </a:r>
          </a:p>
        </p:txBody>
      </p:sp>
    </p:spTree>
    <p:extLst>
      <p:ext uri="{BB962C8B-B14F-4D97-AF65-F5344CB8AC3E}">
        <p14:creationId xmlns:p14="http://schemas.microsoft.com/office/powerpoint/2010/main" val="3595887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Данная структура часто применяется на практике, особенно в задачах, где требуется в явном виде представлять рёбра триангуляции.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Недостатком данной структуры является относительно большой расход памяти, составляющий при 8-байтовом представлении координат и 4-байтовых указателях примерно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80⋅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байт.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290" t="-1961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577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88A6608-A38B-486F-B110-0851955B5FD7}"/>
              </a:ext>
            </a:extLst>
          </p:cNvPr>
          <p:cNvSpPr/>
          <p:nvPr/>
        </p:nvSpPr>
        <p:spPr>
          <a:xfrm>
            <a:off x="1141242" y="207173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CourierNew"/>
              </a:rPr>
              <a:t>треугольник</a:t>
            </a:r>
          </a:p>
          <a:p>
            <a:r>
              <a:rPr lang="en-US" b="1" dirty="0">
                <a:latin typeface="CourierNew,Bold"/>
              </a:rPr>
              <a:t>{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на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вершину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nodes(3)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образующие вершины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на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треугольник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triangles(3)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соседние треугольники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vector&lt;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указатель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на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&gt; ribs(3)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образующие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рёбра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CourierNew,Bold"/>
              </a:rPr>
              <a:t>}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D0C33F-6F95-4916-A1BB-7C7DBB196F21}"/>
              </a:ext>
            </a:extLst>
          </p:cNvPr>
          <p:cNvSpPr txBox="1"/>
          <p:nvPr/>
        </p:nvSpPr>
        <p:spPr>
          <a:xfrm>
            <a:off x="1138334" y="4808038"/>
            <a:ext cx="7044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ребро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</a:p>
          <a:p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   ← в записи нет обязательных полей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861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Вершины, простые рёбра и треугольники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F23C75-C979-428D-ABB8-4E0D64B11D85}"/>
              </a:ext>
            </a:extLst>
          </p:cNvPr>
          <p:cNvSpPr/>
          <p:nvPr/>
        </p:nvSpPr>
        <p:spPr>
          <a:xfrm>
            <a:off x="1145966" y="2071461"/>
            <a:ext cx="33123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struct</a:t>
            </a:r>
            <a:r>
              <a:rPr lang="ru-RU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вершина</a:t>
            </a: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  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число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; ← координата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};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1E553BD-8461-4233-AEEB-4275804C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413" y="2636912"/>
            <a:ext cx="4235059" cy="273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Характеристики структур данных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0BF9E2B-9CD3-42C7-A838-7FBB278784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638098"/>
                  </p:ext>
                </p:extLst>
              </p:nvPr>
            </p:nvGraphicFramePr>
            <p:xfrm>
              <a:off x="1124938" y="2060575"/>
              <a:ext cx="994634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9160">
                      <a:extLst>
                        <a:ext uri="{9D8B030D-6E8A-4147-A177-3AD203B41FA5}">
                          <a16:colId xmlns:a16="http://schemas.microsoft.com/office/drawing/2014/main" val="484944197"/>
                        </a:ext>
                      </a:extLst>
                    </a:gridCol>
                    <a:gridCol w="1547069">
                      <a:extLst>
                        <a:ext uri="{9D8B030D-6E8A-4147-A177-3AD203B41FA5}">
                          <a16:colId xmlns:a16="http://schemas.microsoft.com/office/drawing/2014/main" val="1706418595"/>
                        </a:ext>
                      </a:extLst>
                    </a:gridCol>
                    <a:gridCol w="1196552">
                      <a:extLst>
                        <a:ext uri="{9D8B030D-6E8A-4147-A177-3AD203B41FA5}">
                          <a16:colId xmlns:a16="http://schemas.microsoft.com/office/drawing/2014/main" val="4259053725"/>
                        </a:ext>
                      </a:extLst>
                    </a:gridCol>
                    <a:gridCol w="1346121">
                      <a:extLst>
                        <a:ext uri="{9D8B030D-6E8A-4147-A177-3AD203B41FA5}">
                          <a16:colId xmlns:a16="http://schemas.microsoft.com/office/drawing/2014/main" val="267527764"/>
                        </a:ext>
                      </a:extLst>
                    </a:gridCol>
                    <a:gridCol w="1717438">
                      <a:extLst>
                        <a:ext uri="{9D8B030D-6E8A-4147-A177-3AD203B41FA5}">
                          <a16:colId xmlns:a16="http://schemas.microsoft.com/office/drawing/2014/main" val="3599494159"/>
                        </a:ext>
                      </a:extLst>
                    </a:gridCol>
                  </a:tblGrid>
                  <a:tr h="488475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структуры данных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Память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Узлы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Рёбра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Треуг-ки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207805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с соседями»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44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63462404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«Двойные рёбра»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0144440"/>
                      </a:ext>
                    </a:extLst>
                  </a:tr>
                  <a:tr h="431007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64 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495432"/>
                      </a:ext>
                    </a:extLst>
                  </a:tr>
                  <a:tr h="775813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88⋅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6424870"/>
                      </a:ext>
                    </a:extLst>
                  </a:tr>
                  <a:tr h="775813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простые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80⋅ </m:t>
                                </m:r>
                                <m:r>
                                  <a:rPr lang="en-US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±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b="0" i="1" u="none" strike="noStrike" kern="1200" baseline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329910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Таблица 5">
                <a:extLst>
                  <a:ext uri="{FF2B5EF4-FFF2-40B4-BE49-F238E27FC236}">
                    <a16:creationId xmlns:a16="http://schemas.microsoft.com/office/drawing/2014/main" id="{00BF9E2B-9CD3-42C7-A838-7FBB278784C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0638098"/>
                  </p:ext>
                </p:extLst>
              </p:nvPr>
            </p:nvGraphicFramePr>
            <p:xfrm>
              <a:off x="1124938" y="2060575"/>
              <a:ext cx="9946340" cy="3962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139160">
                      <a:extLst>
                        <a:ext uri="{9D8B030D-6E8A-4147-A177-3AD203B41FA5}">
                          <a16:colId xmlns:a16="http://schemas.microsoft.com/office/drawing/2014/main" val="484944197"/>
                        </a:ext>
                      </a:extLst>
                    </a:gridCol>
                    <a:gridCol w="1547069">
                      <a:extLst>
                        <a:ext uri="{9D8B030D-6E8A-4147-A177-3AD203B41FA5}">
                          <a16:colId xmlns:a16="http://schemas.microsoft.com/office/drawing/2014/main" val="1706418595"/>
                        </a:ext>
                      </a:extLst>
                    </a:gridCol>
                    <a:gridCol w="1196552">
                      <a:extLst>
                        <a:ext uri="{9D8B030D-6E8A-4147-A177-3AD203B41FA5}">
                          <a16:colId xmlns:a16="http://schemas.microsoft.com/office/drawing/2014/main" val="4259053725"/>
                        </a:ext>
                      </a:extLst>
                    </a:gridCol>
                    <a:gridCol w="1346121">
                      <a:extLst>
                        <a:ext uri="{9D8B030D-6E8A-4147-A177-3AD203B41FA5}">
                          <a16:colId xmlns:a16="http://schemas.microsoft.com/office/drawing/2014/main" val="267527764"/>
                        </a:ext>
                      </a:extLst>
                    </a:gridCol>
                    <a:gridCol w="1717438">
                      <a:extLst>
                        <a:ext uri="{9D8B030D-6E8A-4147-A177-3AD203B41FA5}">
                          <a16:colId xmlns:a16="http://schemas.microsoft.com/office/drawing/2014/main" val="3599494159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структуры данных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Память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Узлы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Рёбра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 err="1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Треуг-ки</a:t>
                          </a:r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6520780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с соседями»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220000" r="-275984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220000" r="-257653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220000" r="-128507" b="-5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220000" r="-709" b="-5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346240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«Двойные рёбра»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320000" r="-275984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320000" r="-257653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320000" r="-128507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320000" r="-709" b="-49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0014444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414474" r="-275984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414474" r="-257653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414474" r="-128507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414474" r="-709" b="-385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53495432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289630" r="-275984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289630" r="-257653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289630" r="-128507" b="-1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289630" r="-709" b="-1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424870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«Вершины, простые рёбра и треугольники»</a:t>
                          </a:r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68110" t="-389630" r="-275984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7041" t="-389630" r="-257653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511765" t="-389630" r="-128507" b="-170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479433" t="-389630" r="-709" b="-170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329910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227097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Характеристики структур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целом можно отметить, что структура «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 соседями» менее удобна, чем остальные,</a:t>
            </a:r>
            <a:b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так как не представляет в явном виде рёбра и треугольники.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Среди остальных достаточно удобной в программировании является структура «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треугольники».</a:t>
            </a:r>
          </a:p>
          <a:p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Однако некоторые алгоритмы триангуляции Делоне требуют представления рёбер в явном виде, поэтому там можно порекомендовать структуру «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Вершины</a:t>
            </a:r>
            <a:r>
              <a:rPr lang="ru-RU" sz="2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рёбра и треугольники».</a:t>
            </a:r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7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условия Делоне</a:t>
            </a:r>
          </a:p>
        </p:txBody>
      </p:sp>
    </p:spTree>
    <p:extLst>
      <p:ext uri="{BB962C8B-B14F-4D97-AF65-F5344CB8AC3E}">
        <p14:creationId xmlns:p14="http://schemas.microsoft.com/office/powerpoint/2010/main" val="500619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Задачей построения триангуляции</a:t>
            </a:r>
            <a:r>
              <a:rPr lang="ru-RU" sz="28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 заданному набору двумерных точек называется задача соединения заданных точек непересекающимися отрезками так, чтобы образовалась триангуляция.</a:t>
            </a:r>
          </a:p>
        </p:txBody>
      </p:sp>
    </p:spTree>
    <p:extLst>
      <p:ext uri="{BB962C8B-B14F-4D97-AF65-F5344CB8AC3E}">
        <p14:creationId xmlns:p14="http://schemas.microsoft.com/office/powerpoint/2010/main" val="4039937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условия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Одной из важнейших операций, выполняемых при построении триангуляции, является проверка условия Делоне для заданных пар треугольников.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основе определения триангуляции Делоне и теорем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обычно используют несколько способов проверки.</a:t>
            </a:r>
          </a:p>
        </p:txBody>
      </p:sp>
    </p:spTree>
    <p:extLst>
      <p:ext uri="{BB962C8B-B14F-4D97-AF65-F5344CB8AC3E}">
        <p14:creationId xmlns:p14="http://schemas.microsoft.com/office/powerpoint/2010/main" val="22439150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условия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через уравнение описанной окружности.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с заранее вычисленной описанной окружностью.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суммы противолежащих углов.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Модифицированная проверка суммы противолежащих углов.</a:t>
            </a:r>
          </a:p>
        </p:txBody>
      </p:sp>
    </p:spTree>
    <p:extLst>
      <p:ext uri="{BB962C8B-B14F-4D97-AF65-F5344CB8AC3E}">
        <p14:creationId xmlns:p14="http://schemas.microsoft.com/office/powerpoint/2010/main" val="26114977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739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Уравнение окружности, проходящей через точки</a:t>
                </a:r>
              </a:p>
              <a:p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можно записать в виде</a:t>
                </a: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ru-RU" sz="28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p>
                                        <m:s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𝑥</m:t>
                                      </m:r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m:rPr>
                                          <m:brk m:alnAt="7"/>
                                        </m:rPr>
                                        <a:rPr lang="en-US" sz="28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  <m:sup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280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739037"/>
              </a:xfrm>
              <a:prstGeom prst="rect">
                <a:avLst/>
              </a:prstGeom>
              <a:blipFill>
                <a:blip r:embed="rId3"/>
                <a:stretch>
                  <a:fillRect l="-1290" t="-16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0827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824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упростить до вида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p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p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𝑥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𝑦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−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𝑑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=0,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𝑐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𝑑</m:t>
                      </m:r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+</m:t>
                                </m:r>
                                <m:sSubSup>
                                  <m:sSubSup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cs typeface="Segoe UI" panose="020B0502040204020203" pitchFamily="34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824124"/>
              </a:xfrm>
              <a:prstGeom prst="rect">
                <a:avLst/>
              </a:prstGeom>
              <a:blipFill>
                <a:blip r:embed="rId3"/>
                <a:stretch>
                  <a:fillRect l="-1290" t="-1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20441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40897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любого заданного треугольника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b="0" i="1" dirty="0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будет выполняться только тогда, когда для любого узла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 будет</a:t>
                </a: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2800" i="1" dirty="0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sz="2800" b="0" i="1" dirty="0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ru-RU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𝑑</m:t>
                          </m:r>
                        </m:e>
                      </m:d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ru-RU" sz="2800" i="0" dirty="0" err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i</m:t>
                      </m:r>
                      <m:r>
                        <m:rPr>
                          <m:sty m:val="p"/>
                        </m:rPr>
                        <a:rPr lang="ru-RU" sz="2800" i="0" dirty="0" err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gn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𝑎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≥0,</m:t>
                      </m:r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т.е. когда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err="1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 err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не попадает внутрь окружности, описанной вокруг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4089709"/>
              </a:xfrm>
              <a:prstGeom prst="rect">
                <a:avLst/>
              </a:prstGeom>
              <a:blipFill>
                <a:blip r:embed="rId3"/>
                <a:stretch>
                  <a:fillRect l="-1290" t="-1490" r="-1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60700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Для упрощения вычислений можно заметить, что если тройка точек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1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2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3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является правой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(т.е. обход их в треугольнике выполняется по часовой стрелке), то всегда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i</m:t>
                    </m:r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gn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=−1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наоборот, если тройка эта левая, то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s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i</m:t>
                    </m:r>
                    <m:r>
                      <m:rPr>
                        <m:sty m:val="p"/>
                      </m:rPr>
                      <a:rPr lang="ru-RU" sz="2800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gn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𝑎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=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1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46769"/>
              </a:xfrm>
              <a:prstGeom prst="rect">
                <a:avLst/>
              </a:prstGeom>
              <a:blipFill>
                <a:blip r:embed="rId3"/>
                <a:stretch>
                  <a:fillRect l="-1290" t="-2710" r="-1781" b="-650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47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Проверка через уравнение окружности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Непосредственная реализация такой процедуры проверки требует 29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операций умножения и возведения в квадрат,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 также 24 операций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сложения и вычитания.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316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большинстве алгоритмов триангуляции количество проверок условия многократно (в разных алгоритмах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это число колеблется от 2 до 25 и больше) превышает общее число различных треугольников, присутствовавших в триангуляции на разных шагах её построения.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3002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Поэтому основная идея алгоритма проверки через заранее вычисленные окружности заключается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предварительном вычислении для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каждого построенного треугольника центра и радиуса описанной вокруг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него окружности, после чего проверка условия Делоне будет сводиться к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вычислению расстояния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до центра этой окружности и сравнению результата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радиусом.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25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735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Центр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радиус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𝑟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окружности, описанной вокруг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можно найти как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𝑐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 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𝑟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−4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𝑎𝑑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735877"/>
              </a:xfrm>
              <a:prstGeom prst="rect">
                <a:avLst/>
              </a:prstGeom>
              <a:blipFill>
                <a:blip r:embed="rId3"/>
                <a:stretch>
                  <a:fillRect l="-1290" t="-22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8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Триангуляция называется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оптимальной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, если сумма длин всех рёбер минимальна среди всех возможных триангуляций, построенных на тех же исходных точках.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Задача построения оптимальной триангуляции является </a:t>
            </a:r>
            <a:r>
              <a:rPr lang="ru-RU" sz="2800" dirty="0">
                <a:solidFill>
                  <a:srgbClr val="3D4E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NP-полной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2075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713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треугольника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egoe UI" panose="020B0502040204020203" pitchFamily="34" charset="0"/>
                      </a:rPr>
                      <m:t>Δ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 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, </m:t>
                        </m:r>
                        <m:d>
                          <m:dPr>
                            <m:ctrlP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ru-RU" sz="2800" i="1" dirty="0">
                                <a:latin typeface="Cambria Math" panose="02040503050406030204" pitchFamily="18" charset="0"/>
                                <a:cs typeface="Segoe UI" panose="020B0502040204020203" pitchFamily="34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u-RU" sz="2800" i="1" dirty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будет выполняться только тогда, когда для любой другой точки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2</m:t>
                          </m:r>
                        </m:sup>
                      </m:sSup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71346"/>
              </a:xfrm>
              <a:prstGeom prst="rect">
                <a:avLst/>
              </a:prstGeom>
              <a:blipFill>
                <a:blip r:embed="rId3"/>
                <a:stretch>
                  <a:fillRect l="-1290" t="-3257" r="-11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1405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Реализация такой процедуры проверки требует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36 операций умножения, возведения в квадрат и деления, а также 22 операций сложения и вычитания.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этапе непосредственного выполнения проверок требуется всего только 2 возведения в квадрат, 2 вычитания, 1 сложение и 1 сравнение.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745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каждого треугольника знать параметры описанной окружность и не обязательно.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Проверка условия Делоне всегда выполняется для некоторой пары треугольников, а поэтому достаточно знать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окружность только одного из этих треугольников.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Нужно вычислять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параметры описанной окружности лишь в том случае, если в паре анализируемых треугольников еще не вычислена ни одна окружность.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4931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Окружность вычисляется заранее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таком подходе в среднем на 25–45% (в зависимости от используемого алгоритма триангуляции) уменьшается количество треугольников,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которых необходимо вычислить описанные окружности.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Таким образом, в среднем на один треугольник требуется 22–27 операций типа умножения и 13–17 операций типа сложения.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5415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3594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Делоне для данного треугольника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egoe UI" panose="020B0502040204020203" pitchFamily="34" charset="0"/>
                        </a:rPr>
                        <m:t>Δ</m:t>
                      </m:r>
                      <m:d>
                        <m:dPr>
                          <m:ctrlP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 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 dirty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ru-RU" sz="2800" i="1" dirty="0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u-RU" sz="2800" i="1" dirty="0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будет выполняться только тогда, когда для любой другой точки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, 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ru-RU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𝑦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0</m:t>
                        </m:r>
                      </m:sub>
                    </m:sSub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триангуляции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 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≤ </m:t>
                      </m:r>
                      <m: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𝜋</m:t>
                      </m:r>
                      <m:r>
                        <a:rPr lang="ru-RU" sz="2800" b="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3594895"/>
              </a:xfrm>
              <a:prstGeom prst="rect">
                <a:avLst/>
              </a:prstGeom>
              <a:blipFill>
                <a:blip r:embed="rId3"/>
                <a:stretch>
                  <a:fillRect l="-2583" t="-1695" r="-344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12D0B6-67A7-4325-82F5-082A6A54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071734"/>
            <a:ext cx="4459943" cy="35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967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Условие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+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≤ 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𝜋</m:t>
                    </m:r>
                  </m:oMath>
                </a14:m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эквивалентно </a:t>
                </a:r>
                <a:endParaRPr lang="ru-RU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⁡(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+ 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) ≥ 0,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или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sz="2800" i="1" dirty="0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cos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𝛼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 </m:t>
                      </m:r>
                      <m:r>
                        <m:rPr>
                          <m:sty m:val="p"/>
                        </m:rP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sin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𝛽</m:t>
                      </m:r>
                      <m:r>
                        <a:rPr lang="ru-RU" sz="2800" i="1" dirty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 ≥ 0.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ru-RU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Значения синусов и косинусов углов можно вычислить через скалярные и векторные произведения векторов.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64854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7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cos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sin</m:t>
                          </m:r>
                        </m:fName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sz="24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⋅</m:t>
                          </m:r>
                          <m:rad>
                            <m:radPr>
                              <m:deg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cs typeface="Segoe UI" panose="020B0502040204020203" pitchFamily="34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cs typeface="Segoe UI" panose="020B0502040204020203" pitchFamily="34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ru-RU" sz="24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7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72606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Сумма противолежащих углов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761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⋅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cs typeface="Segoe UI" panose="020B0502040204020203" pitchFamily="34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≥0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b="0" i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Непосредственная реализация такой процедуры проверки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требует 10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операций умножения, а также 13 операций</a:t>
                </a:r>
                <a:b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сложения и вычитания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761286"/>
              </a:xfrm>
              <a:prstGeom prst="rect">
                <a:avLst/>
              </a:prstGeom>
              <a:blipFill>
                <a:blip r:embed="rId3"/>
                <a:stretch>
                  <a:fillRect l="-1290" r="-737" b="-356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80400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285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Можно вычислять не сразу все скалярные и векторные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произведения. Вначале нужно вычислить только часть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из выражения, соответствующую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cos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cos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𝛼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,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𝛽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  <a:cs typeface="Segoe UI" panose="020B0502040204020203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  <a:cs typeface="Segoe UI" panose="020B0502040204020203" pitchFamily="34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ru-RU" sz="2800" b="0" i="1" smtClean="0">
                          <a:latin typeface="Cambria Math" panose="02040503050406030204" pitchFamily="18" charset="0"/>
                          <a:cs typeface="Segoe UI" panose="020B0502040204020203" pitchFamily="34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285177"/>
              </a:xfrm>
              <a:prstGeom prst="rect">
                <a:avLst/>
              </a:prstGeom>
              <a:blipFill>
                <a:blip r:embed="rId3"/>
                <a:stretch>
                  <a:fillRect l="-1290" t="-2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478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2754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&lt;0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&gt;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&gt;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поэтому условие Делоне не выполняется.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Если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𝛼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𝑆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𝛽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≥0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то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𝛼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 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𝛽</m:t>
                    </m:r>
                    <m:r>
                      <a:rPr lang="en-US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≤</m:t>
                    </m:r>
                    <m:r>
                      <a:rPr lang="ru-RU" sz="2800" i="1" dirty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90°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, и поэтому условие Делоне выполняется.</a:t>
                </a:r>
                <a:endParaRPr lang="en-US" sz="28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Иначе требуются полные вычисления по</a:t>
                </a:r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предыдущей формуле.</a:t>
                </a:r>
                <a:endParaRPr lang="en-US" sz="2800" i="1" dirty="0">
                  <a:latin typeface="Cambria Math" panose="02040503050406030204" pitchFamily="18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2754472"/>
              </a:xfrm>
              <a:prstGeom prst="rect">
                <a:avLst/>
              </a:prstGeom>
              <a:blipFill>
                <a:blip r:embed="rId3"/>
                <a:stretch>
                  <a:fillRect l="-1290" t="-2434" b="-50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3935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Задача построения триангуляции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Для большинства реальных задач существующие алгоритмы построения оптимальной триангуляции неприемлемы ввиду слишком высокой трудоёмкости.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При необходимости на практике применяют приближенные алгоритмы.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95392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Такое усовершенствование позволяет в среднем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20–40% (существенно зависит от алгоритма триангуляции) сократить количество выполняемых арифметических операций (примерно до 7 умножений, а также 9 сложений и вычитаний).</a:t>
            </a:r>
          </a:p>
          <a:p>
            <a:endParaRPr lang="ru-RU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8546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Модификация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Дополнительным преимуществом этой проверки перед предыдущим способом является большая устойчивость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 потере точности в промежуточных вычислениях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использованием вещественной арифметики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 плавающей точкой.</a:t>
            </a:r>
            <a:endParaRPr lang="en-US" sz="2800" i="1" dirty="0">
              <a:latin typeface="Cambria Math" panose="020405030504060302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422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Обобщение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C89DCD3-B5A9-48D0-95C0-ED23EBADC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516456"/>
                  </p:ext>
                </p:extLst>
              </p:nvPr>
            </p:nvGraphicFramePr>
            <p:xfrm>
              <a:off x="1145966" y="2060575"/>
              <a:ext cx="9918909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66672">
                      <a:extLst>
                        <a:ext uri="{9D8B030D-6E8A-4147-A177-3AD203B41FA5}">
                          <a16:colId xmlns:a16="http://schemas.microsoft.com/office/drawing/2014/main" val="3234345534"/>
                        </a:ext>
                      </a:extLst>
                    </a:gridCol>
                    <a:gridCol w="1995878">
                      <a:extLst>
                        <a:ext uri="{9D8B030D-6E8A-4147-A177-3AD203B41FA5}">
                          <a16:colId xmlns:a16="http://schemas.microsoft.com/office/drawing/2014/main" val="3496764632"/>
                        </a:ext>
                      </a:extLst>
                    </a:gridCol>
                    <a:gridCol w="2056359">
                      <a:extLst>
                        <a:ext uri="{9D8B030D-6E8A-4147-A177-3AD203B41FA5}">
                          <a16:colId xmlns:a16="http://schemas.microsoft.com/office/drawing/2014/main" val="285057785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способа проверки</a:t>
                          </a:r>
                          <a:endParaRPr lang="ru-RU" sz="28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Число</a:t>
                          </a:r>
                          <a:b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×</m:t>
                              </m:r>
                            </m:oMath>
                          </a14:m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и </a:t>
                          </a: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÷</m:t>
                              </m:r>
                            </m:oMath>
                          </a14:m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Число</a:t>
                          </a:r>
                          <a:b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</a:b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+</m:t>
                              </m:r>
                            </m:oMath>
                          </a14:m>
                          <a:r>
                            <a:rPr lang="ru-RU" sz="2800" b="0" i="0" u="none" strike="noStrike" kern="120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 и </a:t>
                          </a:r>
                          <a14:m>
                            <m:oMath xmlns:m="http://schemas.openxmlformats.org/officeDocument/2006/math">
                              <m:r>
                                <a:rPr lang="ru-RU" sz="2800" b="0" i="1" u="none" strike="noStrike" kern="1200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Segoe UI" panose="020B0502040204020203" pitchFamily="34" charset="0"/>
                                </a:rPr>
                                <m:t>–</m:t>
                              </m:r>
                            </m:oMath>
                          </a14:m>
                          <a:endParaRPr lang="ru-RU" sz="28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0059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Через уравнение описанной окружности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29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24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7594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 заранее вычисленной окружностью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4…7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4…6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148396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Сумма противолежащих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13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18009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Модифицированная сумма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∼</m:t>
                                </m:r>
                                <m:r>
                                  <a:rPr lang="ru-RU" sz="2400" i="1" dirty="0" smtClean="0">
                                    <a:latin typeface="Cambria Math" panose="02040503050406030204" pitchFamily="18" charset="0"/>
                                    <a:cs typeface="Segoe UI" panose="020B0502040204020203" pitchFamily="34" charset="0"/>
                                  </a:rPr>
                                  <m:t>9</m:t>
                                </m:r>
                              </m:oMath>
                            </m:oMathPara>
                          </a14:m>
                          <a:endParaRPr lang="ru-RU" sz="240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28774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>
                <a:extLst>
                  <a:ext uri="{FF2B5EF4-FFF2-40B4-BE49-F238E27FC236}">
                    <a16:creationId xmlns:a16="http://schemas.microsoft.com/office/drawing/2014/main" id="{1C89DCD3-B5A9-48D0-95C0-ED23EBADC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2516456"/>
                  </p:ext>
                </p:extLst>
              </p:nvPr>
            </p:nvGraphicFramePr>
            <p:xfrm>
              <a:off x="1145966" y="2060575"/>
              <a:ext cx="9918909" cy="31394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866672">
                      <a:extLst>
                        <a:ext uri="{9D8B030D-6E8A-4147-A177-3AD203B41FA5}">
                          <a16:colId xmlns:a16="http://schemas.microsoft.com/office/drawing/2014/main" val="3234345534"/>
                        </a:ext>
                      </a:extLst>
                    </a:gridCol>
                    <a:gridCol w="1995878">
                      <a:extLst>
                        <a:ext uri="{9D8B030D-6E8A-4147-A177-3AD203B41FA5}">
                          <a16:colId xmlns:a16="http://schemas.microsoft.com/office/drawing/2014/main" val="3496764632"/>
                        </a:ext>
                      </a:extLst>
                    </a:gridCol>
                    <a:gridCol w="2056359">
                      <a:extLst>
                        <a:ext uri="{9D8B030D-6E8A-4147-A177-3AD203B41FA5}">
                          <a16:colId xmlns:a16="http://schemas.microsoft.com/office/drawing/2014/main" val="2850577852"/>
                        </a:ext>
                      </a:extLst>
                    </a:gridCol>
                  </a:tblGrid>
                  <a:tr h="944880">
                    <a:tc>
                      <a:txBody>
                        <a:bodyPr/>
                        <a:lstStyle/>
                        <a:p>
                          <a:r>
                            <a:rPr lang="ru-RU" sz="28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Название способа проверки</a:t>
                          </a:r>
                          <a:endParaRPr lang="ru-RU" sz="28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6452" r="-103659" b="-2477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6452" r="-592" b="-2477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0059957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Через уравнение описанной окружности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121324" r="-103659" b="-18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121324" r="-592" b="-18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57594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 заранее вычисленной окружностью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401333" r="-103659" b="-2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401333" r="-592" b="-2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483967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Сумма противолежащих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501333" r="-103659" b="-1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501333" r="-592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180091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ru-RU" sz="2400" b="0" i="0" u="none" strike="noStrike" kern="1200" spc="40" baseline="0" dirty="0">
                              <a:solidFill>
                                <a:schemeClr val="tx1"/>
                              </a:solidFill>
                              <a:latin typeface="Segoe UI" panose="020B0502040204020203" pitchFamily="34" charset="0"/>
                              <a:ea typeface="+mn-ea"/>
                              <a:cs typeface="Segoe UI" panose="020B0502040204020203" pitchFamily="34" charset="0"/>
                            </a:rPr>
                            <a:t>Модифицированная сумма углов</a:t>
                          </a:r>
                          <a:endParaRPr lang="ru-RU" sz="2400" spc="40" baseline="0" dirty="0">
                            <a:latin typeface="Segoe UI" panose="020B0502040204020203" pitchFamily="34" charset="0"/>
                            <a:cs typeface="Segoe UI" panose="020B05020402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293902" t="-601333" r="-103659" b="-3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blipFill>
                          <a:blip r:embed="rId3"/>
                          <a:stretch>
                            <a:fillRect l="-382249" t="-601333" r="-592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728774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890449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Обобщение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Способ проверки с заранее вычисленной описанной окружностью следует применять только в алгоритмах,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которых треугольники перестраиваются редко.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Этот способ проверки требует дополнительных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затрат памяти.</a:t>
            </a:r>
            <a:endParaRPr lang="en-US" sz="2800" b="0" i="1" dirty="0">
              <a:latin typeface="Cambria Math" panose="020405030504060302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1587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триангуляции Делоне</a:t>
            </a:r>
          </a:p>
        </p:txBody>
      </p:sp>
    </p:spTree>
    <p:extLst>
      <p:ext uri="{BB962C8B-B14F-4D97-AF65-F5344CB8AC3E}">
        <p14:creationId xmlns:p14="http://schemas.microsoft.com/office/powerpoint/2010/main" val="3510912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Алгоритмы триангуляции Делоне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настоящее время известно значительное количество различных алгоритмов построения триангуляции Делоне.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Условно их можно разделить на 4 группы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Итеративные алгоритмы.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Алгоритмы слияния.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Алгоритмы прямого построения.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Двухпроходные алгоритмы.</a:t>
            </a:r>
          </a:p>
        </p:txBody>
      </p:sp>
    </p:spTree>
    <p:extLst>
      <p:ext uri="{BB962C8B-B14F-4D97-AF65-F5344CB8AC3E}">
        <p14:creationId xmlns:p14="http://schemas.microsoft.com/office/powerpoint/2010/main" val="40373671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33864" y="2063589"/>
            <a:ext cx="7626432" cy="149990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2F559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</p:spTree>
    <p:extLst>
      <p:ext uri="{BB962C8B-B14F-4D97-AF65-F5344CB8AC3E}">
        <p14:creationId xmlns:p14="http://schemas.microsoft.com/office/powerpoint/2010/main" val="29857850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На первых трех исходных точках строим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один треугольник.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цикле по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для всех остальных точек выполняем</a:t>
                </a:r>
                <a:b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шаги 3–5.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Очередная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-я точка добавляется в уже построенную структуру триангуляции следующим образом. Вначале производится локализация точки, т.е. находится треугольник (построенный ранее), в который попадает очередная точка. Либо, если точка не попадает внутрь триангуляции, находится треугольник на границе триангуляции, ближайший к очередной точке</a:t>
                </a:r>
                <a:endParaRPr lang="ru-RU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4832092"/>
              </a:xfrm>
              <a:prstGeom prst="rect">
                <a:avLst/>
              </a:prstGeom>
              <a:blipFill>
                <a:blip r:embed="rId3"/>
                <a:stretch>
                  <a:fillRect l="-1536" t="-2270" r="-123" b="-25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5244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Очередная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-я точка добавляется в уже построенную структуру триангуляции следующим образом. Вначале производится локализация точки, т.е. находится треугольник (построенный ранее), в который попадает очередная точка. Либо, если точка не попадает внутрь триангуляции, находится треугольник на границе триангуляции, ближайший к очередной точке.</a:t>
                </a:r>
                <a:endParaRPr lang="ru-RU" sz="2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108543"/>
              </a:xfrm>
              <a:prstGeom prst="rect">
                <a:avLst/>
              </a:prstGeom>
              <a:blipFill>
                <a:blip r:embed="rId3"/>
                <a:stretch>
                  <a:fillRect l="-1536" t="-3529" r="-123" b="-45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14602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Если точка попала на ранее вставленный узел триангуляции, то такая точка обычно отбрасывается, иначе точка вставляется в триангуляцию в виде нового узла. При этом если точка попала на некоторое ребро, то оно разбивается на два новых, а оба смежных с ребром треугольника также делятся на два меньших. Если точка попала строго внутрь какого-нибудь треугольника, он разбивается на три новых. Если точка попала вне триангуляции, то строится один или более треугольников.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120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7" y="1142689"/>
            <a:ext cx="826240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Триангуляция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1A4348-9161-4DA3-A9EB-E87F744A9F21}"/>
              </a:ext>
            </a:extLst>
          </p:cNvPr>
          <p:cNvSpPr txBox="1"/>
          <p:nvPr/>
        </p:nvSpPr>
        <p:spPr>
          <a:xfrm>
            <a:off x="1138465" y="2068361"/>
            <a:ext cx="438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NP-полная задача.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A4210F-B991-43A6-A218-3DB94C5D8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491" y="2067568"/>
            <a:ext cx="5878986" cy="366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27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Проводятся локальные проверки вновь полученных треугольников на соответствие условию Делоне и выполняются необходимые перестроения.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Конец алгоритма.</a:t>
            </a:r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3438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Сложность данного алгоритма складывается из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поиска треугольника, в который на очередном шаге добавляется точка.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построения новых треугольников.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Трудоёмкости соответствующих перестроений структуры триангуляции в результате неудовлетворительных проверок пар соседних треугольников полученной триангуляции на выполнение условия Делоне.</a:t>
            </a:r>
          </a:p>
        </p:txBody>
      </p:sp>
    </p:spTree>
    <p:extLst>
      <p:ext uri="{BB962C8B-B14F-4D97-AF65-F5344CB8AC3E}">
        <p14:creationId xmlns:p14="http://schemas.microsoft.com/office/powerpoint/2010/main" val="41462330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При построении новых треугольников возможны две ситуации, когда добавляемая точка попадает либо внутрь триангуляции, либо вне её.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 первом случае строятся новые треугольники и число выполняемых алгоритмом действий фиксировано.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Во втором необходимо построение дополнительных внешних к текущей триангуляции треугольников, причём их количество может в худшем случае равняться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𝑛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−3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3539430"/>
              </a:xfrm>
              <a:prstGeom prst="rect">
                <a:avLst/>
              </a:prstGeom>
              <a:blipFill>
                <a:blip r:embed="rId3"/>
                <a:stretch>
                  <a:fillRect l="-1290" t="-1721" b="-3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2278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За все шаги работы алгоритма будет добавлено не более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3⋅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треугольников, где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– общее число исходных точек.</a:t>
                </a:r>
              </a:p>
              <a:p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Поэтому в обоих случаях общее затрачиваемое время на построение треугольников составляет </a:t>
                </a:r>
                <a14:m>
                  <m:oMath xmlns:m="http://schemas.openxmlformats.org/officeDocument/2006/math"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𝑂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(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𝑁</m:t>
                    </m:r>
                    <m:r>
                      <a:rPr lang="ru-RU" sz="2800" i="1" dirty="0" smtClean="0">
                        <a:latin typeface="Cambria Math" panose="02040503050406030204" pitchFamily="18" charset="0"/>
                        <a:cs typeface="Segoe UI" panose="020B0502040204020203" pitchFamily="34" charset="0"/>
                      </a:rPr>
                      <m:t>)</m:t>
                    </m:r>
                  </m:oMath>
                </a14:m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9926410" cy="1815882"/>
              </a:xfrm>
              <a:prstGeom prst="rect">
                <a:avLst/>
              </a:prstGeom>
              <a:blipFill>
                <a:blip r:embed="rId3"/>
                <a:stretch>
                  <a:fillRect l="-1290" t="-3356" b="-838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44581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Итеративные алгоритмы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99264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Чтобы несколько упростить алгоритм, можно вообще избавиться от второго случая, предварительно внеся</a:t>
            </a:r>
            <a:b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 триангуляцию несколько таких дополнительных узлов, что построенная на них триангуляция заведомо накроет все исходные точки триангуляции.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Такая структура обычно называется суперструктурой.</a:t>
            </a:r>
          </a:p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На практике для суперструктуры обычно выбирают следующие варианты.</a:t>
            </a:r>
          </a:p>
        </p:txBody>
      </p:sp>
    </p:spTree>
    <p:extLst>
      <p:ext uri="{BB962C8B-B14F-4D97-AF65-F5344CB8AC3E}">
        <p14:creationId xmlns:p14="http://schemas.microsoft.com/office/powerpoint/2010/main" val="24012197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равностороннего треугольника, покрывающего всё множество исходных точек.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321"/>
          <a:stretch/>
        </p:blipFill>
        <p:spPr>
          <a:xfrm>
            <a:off x="7536160" y="2071734"/>
            <a:ext cx="2365378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418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Вершины квадрата, покрывающего всё множество исходных точек.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87" t="2511" r="54587" b="-2511"/>
          <a:stretch/>
        </p:blipFill>
        <p:spPr>
          <a:xfrm>
            <a:off x="7680176" y="2071734"/>
            <a:ext cx="2160240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30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точек, равномерно распределенных по окружности, покрывающей всё множество исходных точек.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blipFill>
                <a:blip r:embed="rId3"/>
                <a:stretch>
                  <a:fillRect l="-2583" t="-1064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15" t="-38" r="33680" b="38"/>
          <a:stretch/>
        </p:blipFill>
        <p:spPr>
          <a:xfrm>
            <a:off x="7752184" y="2071734"/>
            <a:ext cx="2088232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52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/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i="1">
                            <a:latin typeface="Cambria Math" panose="02040503050406030204" pitchFamily="18" charset="0"/>
                            <a:cs typeface="Segoe UI" panose="020B0502040204020203" pitchFamily="34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en-US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ru-RU" sz="2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точек, равномерно распределенных по квадрату, покрывающему всё множество исходных точек.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C4B5B9-5849-4D06-BDAD-727792F64A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5" y="2068361"/>
                <a:ext cx="4957535" cy="2287293"/>
              </a:xfrm>
              <a:prstGeom prst="rect">
                <a:avLst/>
              </a:prstGeom>
              <a:blipFill>
                <a:blip r:embed="rId3"/>
                <a:stretch>
                  <a:fillRect l="-2583" t="-1064" b="-61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855" t="134" r="11519" b="-134"/>
          <a:stretch/>
        </p:blipFill>
        <p:spPr>
          <a:xfrm>
            <a:off x="7824192" y="2071734"/>
            <a:ext cx="2160240" cy="25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64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A81AFE9-2069-498A-8F93-906DB52FB1CE}"/>
              </a:ext>
            </a:extLst>
          </p:cNvPr>
          <p:cNvSpPr txBox="1">
            <a:spLocks/>
          </p:cNvSpPr>
          <p:nvPr/>
        </p:nvSpPr>
        <p:spPr>
          <a:xfrm>
            <a:off x="1145966" y="1142689"/>
            <a:ext cx="9946341" cy="7294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rgbClr val="3D4ED7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Суперструктура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4B5B9-5849-4D06-BDAD-727792F64AA8}"/>
              </a:ext>
            </a:extLst>
          </p:cNvPr>
          <p:cNvSpPr txBox="1"/>
          <p:nvPr/>
        </p:nvSpPr>
        <p:spPr>
          <a:xfrm>
            <a:off x="1138465" y="2068361"/>
            <a:ext cx="495753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Исходные точки, попадающие на выпуклую оболочку множества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2800" dirty="0">
                <a:latin typeface="Segoe UI" panose="020B0502040204020203" pitchFamily="34" charset="0"/>
                <a:cs typeface="Segoe UI" panose="020B0502040204020203" pitchFamily="34" charset="0"/>
              </a:rPr>
              <a:t>исходных точек.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1AF6A0-D5E2-47F7-9159-FAF9754ADC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945" t="12840" r="521" b="28845"/>
          <a:stretch/>
        </p:blipFill>
        <p:spPr>
          <a:xfrm>
            <a:off x="7680176" y="2069578"/>
            <a:ext cx="2304256" cy="29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122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B02A613E-02D3-4191-ACCC-97EAB3767AB7}"/>
  <p:tag name="ISPRING_RESOURCE_FOLDER" val="C:\Users\Alexander.Kozlov.SCHOOL\Google Drive\ИПС\Учебный процесс\Подготовительные курсы\Лекции\Лекция 1. Натуральные числа\Базовый тип данных. Натуральные числа\"/>
  <p:tag name="ISPRING_PRESENTATION_PATH" val="C:\Users\Alexander.Kozlov.SCHOOL\Google Drive\ИПС\Учебный процесс\Подготовительные курсы\Лекции\Лекция 1. Натуральные числа\Базовый тип данных. Натуральные числа.pptx"/>
  <p:tag name="ISPRING_PROJECT_FOLDER_UPDATED" val="1"/>
  <p:tag name="ISPRING_SCREEN_RECS_UPDATED" val="C:\Users\Alexander.Kozlov.SCHOOL\Google Drive\ИПС\Учебный процесс\Подготовительные курсы\Лекции\Лекция 1. Натуральные числа\Базовый тип данных. Натуральные числа\"/>
</p:tagLst>
</file>

<file path=ppt/theme/theme1.xml><?xml version="1.0" encoding="utf-8"?>
<a:theme xmlns:a="http://schemas.openxmlformats.org/drawingml/2006/main" name="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онкие сплошные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HDOfficeLightV0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TM02900722[[fn=Совет директоров]]</Template>
  <TotalTime>14079</TotalTime>
  <Words>5139</Words>
  <Application>Microsoft Office PowerPoint</Application>
  <PresentationFormat>Широкоэкранный</PresentationFormat>
  <Paragraphs>650</Paragraphs>
  <Slides>159</Slides>
  <Notes>116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159</vt:i4>
      </vt:variant>
    </vt:vector>
  </HeadingPairs>
  <TitlesOfParts>
    <vt:vector size="174" baseType="lpstr">
      <vt:lpstr>Arial</vt:lpstr>
      <vt:lpstr>Calibri</vt:lpstr>
      <vt:lpstr>Calibri Light</vt:lpstr>
      <vt:lpstr>Cambria Math</vt:lpstr>
      <vt:lpstr>CourierNew</vt:lpstr>
      <vt:lpstr>CourierNew,Bold</vt:lpstr>
      <vt:lpstr>Segoe UI</vt:lpstr>
      <vt:lpstr>Segoe UI Black</vt:lpstr>
      <vt:lpstr>Segoe UI Semilight</vt:lpstr>
      <vt:lpstr>TimesNewRoman</vt:lpstr>
      <vt:lpstr>Wingdings 2</vt:lpstr>
      <vt:lpstr>HDOfficeLightV0</vt:lpstr>
      <vt:lpstr>1_HDOfficeLightV0</vt:lpstr>
      <vt:lpstr>2_HDOfficeLightV0</vt:lpstr>
      <vt:lpstr>3_HDOfficeLightV0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Krokoz™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Базовый тип данных. Натуральные числа</dc:title>
  <dc:creator>Alexander</dc:creator>
  <cp:lastModifiedBy>Alexander</cp:lastModifiedBy>
  <cp:revision>445</cp:revision>
  <dcterms:created xsi:type="dcterms:W3CDTF">2016-01-11T07:19:05Z</dcterms:created>
  <dcterms:modified xsi:type="dcterms:W3CDTF">2024-03-31T16:46:12Z</dcterms:modified>
</cp:coreProperties>
</file>